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308" r:id="rId4"/>
    <p:sldId id="257" r:id="rId5"/>
    <p:sldId id="258" r:id="rId6"/>
    <p:sldId id="309" r:id="rId7"/>
    <p:sldId id="311" r:id="rId8"/>
    <p:sldId id="290" r:id="rId9"/>
    <p:sldId id="289" r:id="rId10"/>
    <p:sldId id="281" r:id="rId11"/>
    <p:sldId id="286" r:id="rId12"/>
    <p:sldId id="275" r:id="rId13"/>
    <p:sldId id="292" r:id="rId14"/>
    <p:sldId id="301" r:id="rId15"/>
    <p:sldId id="293" r:id="rId16"/>
    <p:sldId id="298" r:id="rId17"/>
    <p:sldId id="313" r:id="rId18"/>
    <p:sldId id="277" r:id="rId19"/>
    <p:sldId id="278" r:id="rId20"/>
    <p:sldId id="310" r:id="rId21"/>
    <p:sldId id="302" r:id="rId22"/>
    <p:sldId id="312" r:id="rId23"/>
    <p:sldId id="259" r:id="rId24"/>
    <p:sldId id="305" r:id="rId25"/>
    <p:sldId id="303" r:id="rId26"/>
    <p:sldId id="306" r:id="rId27"/>
    <p:sldId id="307" r:id="rId28"/>
    <p:sldId id="304" r:id="rId29"/>
    <p:sldId id="296" r:id="rId30"/>
    <p:sldId id="297" r:id="rId31"/>
    <p:sldId id="260" r:id="rId32"/>
    <p:sldId id="262" r:id="rId33"/>
    <p:sldId id="269" r:id="rId34"/>
    <p:sldId id="266" r:id="rId35"/>
    <p:sldId id="280" r:id="rId36"/>
    <p:sldId id="265" r:id="rId37"/>
    <p:sldId id="288" r:id="rId38"/>
    <p:sldId id="299" r:id="rId39"/>
    <p:sldId id="300" r:id="rId40"/>
    <p:sldId id="284" r:id="rId41"/>
    <p:sldId id="283" r:id="rId42"/>
    <p:sldId id="294" r:id="rId43"/>
    <p:sldId id="264" r:id="rId44"/>
    <p:sldId id="287" r:id="rId45"/>
    <p:sldId id="271" r:id="rId46"/>
    <p:sldId id="272" r:id="rId47"/>
    <p:sldId id="273" r:id="rId48"/>
    <p:sldId id="274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F624B0-98A7-4322-AB40-FF54B5A26DC8}" type="datetimeFigureOut">
              <a:rPr lang="tr-TR" smtClean="0"/>
              <a:pPr/>
              <a:t>5.06.2023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7C47B5-4248-44AD-80AD-F61CA0E2DA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r.wikipedia.org/wiki/Dosya:Soil_profile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i="1" dirty="0"/>
              <a:t/>
            </a:r>
            <a:br>
              <a:rPr lang="tr-TR" b="1" i="1" dirty="0"/>
            </a:b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 descr="http://siirt.tarim.gov.tr/FotografGalerisi/An%c4%b1z%20Yang%c4%b1nlar%c4%b1/aniz_yakan_gelecegini_yakar_h11936.jpg?RenditionId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450059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28596" y="4286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/>
              <a:t>Anız </a:t>
            </a:r>
            <a:r>
              <a:rPr lang="tr-TR" sz="3600" b="1" dirty="0" smtClean="0"/>
              <a:t>Yangınları ve </a:t>
            </a:r>
            <a:r>
              <a:rPr lang="tr-TR" sz="3600" b="1" dirty="0"/>
              <a:t>Zararları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786314" y="5000636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Hazırlayan :      A. Turan OTAR</a:t>
            </a:r>
          </a:p>
          <a:p>
            <a:pPr algn="ctr"/>
            <a:r>
              <a:rPr lang="tr-TR" b="1" dirty="0" smtClean="0"/>
              <a:t>                             Ziraat Mühendisi</a:t>
            </a:r>
            <a:endParaRPr lang="tr-T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abergulsehir.com/images/haberler/nevsehir-de-ciftcilere-aniz-uyar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3"/>
            <a:ext cx="8643998" cy="5857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g.haberler.com/haber/779/batman-da-aniz-yangini-7521779_x_800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32" name="AutoShape 4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34" name="AutoShape 6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36" name="AutoShape 8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38" name="AutoShape 10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40" name="AutoShape 12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42" name="AutoShape 14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44" name="AutoShape 16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46" name="AutoShape 18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48" name="AutoShape 20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50" name="AutoShape 22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52" name="AutoShape 24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54" name="AutoShape 26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2556" name="Picture 28" descr="http://img1.cihan.com.tr/dl1/44e23252b50a49fd9c09bbdcec1ffdc1/4d6f6e20/iris/cihan/2015/06/22/preview/180642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3582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2" name="Picture 2" descr="http://mucadelegazetesi.com.tr/wp-content/uploads/2015/06/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868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643050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/>
              <a:t>Bununla beraber anız yangınları sonucu tarladan geçmekte olan enerji nakil hatları ile haberleşme hatları büyük ölçüde zarar görmekte ve milyarlarca liralık milli servet heba olmaktadır.</a:t>
            </a:r>
          </a:p>
        </p:txBody>
      </p:sp>
    </p:spTree>
    <p:extLst>
      <p:ext uri="{BB962C8B-B14F-4D97-AF65-F5344CB8AC3E}">
        <p14:creationId xmlns:p14="http://schemas.microsoft.com/office/powerpoint/2010/main" val="90111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 descr="https://encrypted-tbn3.gstatic.com/images?q=tbn:ANd9GcQOVzee0uGFji9hawKyIupfZj955Uc2sjSnizJBRHf9CGXwlmG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4756" name="Picture 4" descr="http://d.haber3.com/other/sungurluda-aniz-yangini-korkuttu-IHA-20110914A140910E-1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4386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urfahaber24.com/images/haberler/urfada_korkutan_aniz_yangini_h2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672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avrupabulteni.com/d/other/aniz-yanginlari-yasak-olmasina-ragmen-devam-etmektedir-IHA-20150702AW466521-3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64399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Anız  Nedir ?</a:t>
            </a:r>
          </a:p>
          <a:p>
            <a:r>
              <a:rPr lang="tr-TR" dirty="0" smtClean="0"/>
              <a:t>Hububat, (Buğday, Arpa, Yulaf, Çavdar vb.) Mısır, Ayçiçeği, Soya vb. ürünlerin (biçilmesinden)  hasat edilmesinden sonra bitkilerin tarlada  kalan kısımlarına </a:t>
            </a:r>
            <a:r>
              <a:rPr lang="tr-TR" dirty="0" smtClean="0">
                <a:solidFill>
                  <a:srgbClr val="FF0000"/>
                </a:solidFill>
              </a:rPr>
              <a:t>anız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denir.   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koyunkeciportali.com/wp-content/uploads/2015/07/kazan-da-aniz-yangini-625165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43998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81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6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720840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/>
              <a:t>Bilindiği üzere toprakta bulunan en değerli yapıyı organik madde oluşturmaktadır. </a:t>
            </a:r>
          </a:p>
          <a:p>
            <a:pPr>
              <a:buFont typeface="Arial" pitchFamily="34" charset="0"/>
              <a:buChar char="•"/>
            </a:pPr>
            <a:r>
              <a:rPr lang="tr-TR" sz="4000" dirty="0" smtClean="0"/>
              <a:t>Toprağın zenginliği organik madde ile ölçülür. </a:t>
            </a:r>
            <a:endParaRPr lang="tr-TR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8520" y="1124744"/>
            <a:ext cx="9252520" cy="5733256"/>
          </a:xfrm>
        </p:spPr>
        <p:txBody>
          <a:bodyPr/>
          <a:lstStyle/>
          <a:p>
            <a:r>
              <a:rPr lang="tr-TR" b="1" dirty="0"/>
              <a:t>Toprak, jeolojik olarak ”</a:t>
            </a:r>
            <a:r>
              <a:rPr lang="tr-TR" b="1" dirty="0">
                <a:solidFill>
                  <a:srgbClr val="FF0000"/>
                </a:solidFill>
              </a:rPr>
              <a:t>ana materyal</a:t>
            </a:r>
            <a:r>
              <a:rPr lang="tr-TR" b="1" dirty="0"/>
              <a:t>” adı verilen çeşitli </a:t>
            </a:r>
            <a:r>
              <a:rPr lang="tr-TR" sz="3600" b="1" dirty="0">
                <a:solidFill>
                  <a:srgbClr val="0070C0"/>
                </a:solidFill>
              </a:rPr>
              <a:t>kayaların</a:t>
            </a:r>
            <a:r>
              <a:rPr lang="tr-TR" b="1" dirty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fiziksel( rüzgar, sıcaklık </a:t>
            </a:r>
            <a:r>
              <a:rPr lang="tr-TR" b="1" dirty="0" err="1" smtClean="0">
                <a:solidFill>
                  <a:srgbClr val="FF0000"/>
                </a:solidFill>
              </a:rPr>
              <a:t>vs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kimyasal ( ırmaklar, seller , yağmur vs.) </a:t>
            </a:r>
            <a:r>
              <a:rPr lang="tr-TR" b="1" dirty="0"/>
              <a:t>ayrışması sonucu oluşan, içinde </a:t>
            </a:r>
            <a:r>
              <a:rPr lang="tr-TR" b="1" dirty="0">
                <a:solidFill>
                  <a:srgbClr val="FF0000"/>
                </a:solidFill>
              </a:rPr>
              <a:t>bakteriler</a:t>
            </a:r>
            <a:r>
              <a:rPr lang="tr-TR" b="1" dirty="0"/>
              <a:t>den </a:t>
            </a:r>
            <a:r>
              <a:rPr lang="tr-TR" b="1" dirty="0">
                <a:solidFill>
                  <a:srgbClr val="FF0000"/>
                </a:solidFill>
              </a:rPr>
              <a:t>solucanlar</a:t>
            </a:r>
            <a:r>
              <a:rPr lang="tr-TR" b="1" dirty="0"/>
              <a:t>a, </a:t>
            </a:r>
            <a:r>
              <a:rPr lang="tr-TR" b="1" dirty="0">
                <a:solidFill>
                  <a:srgbClr val="FF0000"/>
                </a:solidFill>
              </a:rPr>
              <a:t>mantarlar</a:t>
            </a:r>
            <a:r>
              <a:rPr lang="tr-TR" b="1" dirty="0"/>
              <a:t>dan bitkilere kadar </a:t>
            </a:r>
            <a:r>
              <a:rPr lang="tr-TR" b="1" dirty="0">
                <a:solidFill>
                  <a:srgbClr val="FF0000"/>
                </a:solidFill>
              </a:rPr>
              <a:t>farklı canlı organizmalar</a:t>
            </a:r>
            <a:r>
              <a:rPr lang="tr-TR" b="1" dirty="0"/>
              <a:t>ı barındıran, bitkilere besin sağlayan ve kalınlığı birkaç milimetre ile birkaç metre arasında değişen bir örtüdür.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714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https://upload.wikimedia.org/wikipedia/commons/thumb/9/95/Soil_profile.png/220px-Soil_profile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42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</a:rPr>
              <a:t>Toprağın altı</a:t>
            </a:r>
            <a:r>
              <a:rPr lang="tr-TR" sz="3600" dirty="0"/>
              <a:t>, yüzeyinde olduğundan çok daha</a:t>
            </a:r>
            <a:r>
              <a:rPr lang="tr-TR" sz="3600" dirty="0">
                <a:solidFill>
                  <a:srgbClr val="FF0000"/>
                </a:solidFill>
              </a:rPr>
              <a:t> yoğun</a:t>
            </a:r>
            <a:r>
              <a:rPr lang="tr-TR" sz="3600" dirty="0"/>
              <a:t> ve </a:t>
            </a:r>
            <a:r>
              <a:rPr lang="tr-TR" sz="3600" dirty="0">
                <a:solidFill>
                  <a:srgbClr val="FF0000"/>
                </a:solidFill>
              </a:rPr>
              <a:t>hareketli bir yaşam</a:t>
            </a:r>
            <a:r>
              <a:rPr lang="tr-TR" sz="3600" dirty="0"/>
              <a:t>ı barındırır. </a:t>
            </a:r>
            <a:r>
              <a:rPr lang="tr-TR" sz="3600" b="1" dirty="0">
                <a:solidFill>
                  <a:srgbClr val="2B116D"/>
                </a:solidFill>
              </a:rPr>
              <a:t>İnanması zor olsa da, bir sığır sürüsünün otladığı çayırın altında, </a:t>
            </a:r>
            <a:r>
              <a:rPr lang="tr-TR" sz="3600" b="1" dirty="0">
                <a:solidFill>
                  <a:srgbClr val="FF0000"/>
                </a:solidFill>
              </a:rPr>
              <a:t>toplam ağırlıkları sığırlardan daha fazla olan </a:t>
            </a:r>
            <a:r>
              <a:rPr lang="tr-TR" sz="3600" b="1" dirty="0">
                <a:solidFill>
                  <a:srgbClr val="2B116D"/>
                </a:solidFill>
              </a:rPr>
              <a:t>binlerce farklı organizma yaşar.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628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712" y="-12078"/>
            <a:ext cx="8780784" cy="3441078"/>
          </a:xfrm>
        </p:spPr>
        <p:txBody>
          <a:bodyPr>
            <a:normAutofit lnSpcReduction="10000"/>
          </a:bodyPr>
          <a:lstStyle/>
          <a:p>
            <a:endParaRPr lang="tr-TR" sz="3600" dirty="0" smtClean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rgbClr val="C00000"/>
                </a:solidFill>
              </a:rPr>
              <a:t>Ekosistem </a:t>
            </a:r>
            <a:r>
              <a:rPr lang="tr-TR" sz="3600" dirty="0" smtClean="0">
                <a:solidFill>
                  <a:srgbClr val="FF0000"/>
                </a:solidFill>
              </a:rPr>
              <a:t>de organizmalar ( </a:t>
            </a:r>
            <a:r>
              <a:rPr lang="tr-TR" sz="3600" dirty="0" smtClean="0">
                <a:solidFill>
                  <a:srgbClr val="7030A0"/>
                </a:solidFill>
              </a:rPr>
              <a:t>insan</a:t>
            </a:r>
            <a:r>
              <a:rPr lang="tr-TR" sz="3600" dirty="0">
                <a:solidFill>
                  <a:srgbClr val="7030A0"/>
                </a:solidFill>
              </a:rPr>
              <a:t>, hayvan, bitki ve var oldukları halde göremediğimiz küçük </a:t>
            </a:r>
            <a:r>
              <a:rPr lang="tr-TR" sz="3600" dirty="0" smtClean="0">
                <a:solidFill>
                  <a:srgbClr val="7030A0"/>
                </a:solidFill>
              </a:rPr>
              <a:t>canlılar</a:t>
            </a:r>
            <a:r>
              <a:rPr lang="tr-TR" sz="3600" dirty="0" smtClean="0">
                <a:solidFill>
                  <a:srgbClr val="FF0000"/>
                </a:solidFill>
              </a:rPr>
              <a:t>) </a:t>
            </a:r>
            <a:r>
              <a:rPr lang="tr-TR" sz="3600" dirty="0">
                <a:solidFill>
                  <a:srgbClr val="FF0000"/>
                </a:solidFill>
              </a:rPr>
              <a:t>ve cansız elementler birbirleriyle sıkı </a:t>
            </a:r>
            <a:r>
              <a:rPr lang="tr-TR" sz="3600" dirty="0" smtClean="0">
                <a:solidFill>
                  <a:srgbClr val="FF0000"/>
                </a:solidFill>
              </a:rPr>
              <a:t>sıkıya bir zincir halinde </a:t>
            </a:r>
            <a:r>
              <a:rPr lang="tr-TR" sz="3600" dirty="0">
                <a:solidFill>
                  <a:srgbClr val="FF0000"/>
                </a:solidFill>
              </a:rPr>
              <a:t>bağlıdırlar.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5266" y="3717032"/>
            <a:ext cx="9068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Open Sans"/>
              </a:rPr>
              <a:t>Ekosistem; </a:t>
            </a:r>
            <a:r>
              <a:rPr lang="tr-TR" sz="3600" dirty="0" smtClean="0">
                <a:solidFill>
                  <a:srgbClr val="002060"/>
                </a:solidFill>
                <a:latin typeface="Open Sans"/>
              </a:rPr>
              <a:t>kısaca</a:t>
            </a:r>
            <a:r>
              <a:rPr lang="tr-TR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tr-TR" sz="3600" dirty="0">
                <a:solidFill>
                  <a:srgbClr val="002060"/>
                </a:solidFill>
                <a:latin typeface="Open Sans"/>
              </a:rPr>
              <a:t>b</a:t>
            </a:r>
            <a:r>
              <a:rPr lang="tr-TR" sz="3600" dirty="0" smtClean="0">
                <a:solidFill>
                  <a:srgbClr val="002060"/>
                </a:solidFill>
                <a:latin typeface="Open Sans"/>
              </a:rPr>
              <a:t>elirli </a:t>
            </a:r>
            <a:r>
              <a:rPr lang="tr-TR" sz="3600" dirty="0">
                <a:solidFill>
                  <a:srgbClr val="002060"/>
                </a:solidFill>
                <a:latin typeface="Open Sans"/>
              </a:rPr>
              <a:t>bir alanda bulunan canlılar ile bunları saran cansız çevrelerinin karşılıklı </a:t>
            </a:r>
            <a:r>
              <a:rPr lang="tr-TR" sz="3600" dirty="0" smtClean="0">
                <a:solidFill>
                  <a:srgbClr val="002060"/>
                </a:solidFill>
                <a:latin typeface="Open Sans"/>
              </a:rPr>
              <a:t>ilişkilerin meydana geldiği ortamdır.</a:t>
            </a:r>
            <a:endParaRPr lang="tr-T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9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http://bugday.org/content/uploads/images/topra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70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Toprak tabakası kaç yılda oluşuyor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/>
          <p:cNvSpPr txBox="1"/>
          <p:nvPr/>
        </p:nvSpPr>
        <p:spPr>
          <a:xfrm>
            <a:off x="323528" y="51571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Toprak </a:t>
            </a:r>
            <a:r>
              <a:rPr lang="tr-TR" sz="4000" dirty="0">
                <a:solidFill>
                  <a:srgbClr val="FFFF00"/>
                </a:solidFill>
              </a:rPr>
              <a:t>tabakası </a:t>
            </a:r>
            <a:r>
              <a:rPr lang="tr-TR" sz="4000" dirty="0" smtClean="0">
                <a:solidFill>
                  <a:srgbClr val="FFFF00"/>
                </a:solidFill>
              </a:rPr>
              <a:t>   kaç </a:t>
            </a:r>
            <a:r>
              <a:rPr lang="tr-TR" sz="4000" dirty="0">
                <a:solidFill>
                  <a:srgbClr val="FFFF00"/>
                </a:solidFill>
              </a:rPr>
              <a:t>yılda </a:t>
            </a:r>
            <a:r>
              <a:rPr lang="tr-TR" sz="4000" dirty="0" smtClean="0">
                <a:solidFill>
                  <a:srgbClr val="FFFF00"/>
                </a:solidFill>
              </a:rPr>
              <a:t>oluşur</a:t>
            </a:r>
            <a:r>
              <a:rPr lang="tr-TR" sz="3600" dirty="0">
                <a:solidFill>
                  <a:srgbClr val="FFFF00"/>
                </a:solidFill>
              </a:rPr>
              <a:t>?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6384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ohumgubre.com/class/INNOVAEditor/assets/bugday-yetistirme-teknikler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608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90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Uzmanlar, </a:t>
            </a:r>
            <a:r>
              <a:rPr lang="tr-TR" dirty="0">
                <a:solidFill>
                  <a:srgbClr val="FF0000"/>
                </a:solidFill>
              </a:rPr>
              <a:t>40-50 santimetrelik </a:t>
            </a:r>
            <a:r>
              <a:rPr lang="tr-TR" dirty="0"/>
              <a:t>bir toprak tabakasının oluşabilmesi için en az </a:t>
            </a:r>
            <a:r>
              <a:rPr lang="tr-TR" dirty="0">
                <a:solidFill>
                  <a:srgbClr val="FF0000"/>
                </a:solidFill>
              </a:rPr>
              <a:t>20-25 bin yıllık</a:t>
            </a:r>
            <a:r>
              <a:rPr lang="tr-TR" dirty="0"/>
              <a:t> bir sürenin geçmesi gerektiğini açıkladı.</a:t>
            </a:r>
          </a:p>
          <a:p>
            <a:r>
              <a:rPr lang="tr-TR" dirty="0"/>
              <a:t>Tarıma elverişli </a:t>
            </a:r>
            <a:r>
              <a:rPr lang="tr-TR" b="1" dirty="0">
                <a:solidFill>
                  <a:srgbClr val="7030A0"/>
                </a:solidFill>
              </a:rPr>
              <a:t>1 santimetre </a:t>
            </a:r>
            <a:r>
              <a:rPr lang="tr-TR" dirty="0"/>
              <a:t>kalınlığında bir </a:t>
            </a:r>
            <a:r>
              <a:rPr lang="tr-TR" b="1" dirty="0">
                <a:solidFill>
                  <a:srgbClr val="7030A0"/>
                </a:solidFill>
              </a:rPr>
              <a:t>toprak</a:t>
            </a:r>
            <a:r>
              <a:rPr lang="tr-TR" dirty="0"/>
              <a:t> tabakası, ortalama olarak </a:t>
            </a:r>
            <a:r>
              <a:rPr lang="tr-TR" b="1" dirty="0" smtClean="0">
                <a:solidFill>
                  <a:srgbClr val="7030A0"/>
                </a:solidFill>
              </a:rPr>
              <a:t>300 </a:t>
            </a:r>
            <a:r>
              <a:rPr lang="tr-TR" b="1" dirty="0">
                <a:solidFill>
                  <a:srgbClr val="7030A0"/>
                </a:solidFill>
              </a:rPr>
              <a:t>ile 1000 yıl</a:t>
            </a:r>
            <a:r>
              <a:rPr lang="tr-TR" dirty="0"/>
              <a:t> arasında </a:t>
            </a:r>
            <a:r>
              <a:rPr lang="tr-TR" b="1" dirty="0">
                <a:solidFill>
                  <a:srgbClr val="7030A0"/>
                </a:solidFill>
              </a:rPr>
              <a:t>oluşur</a:t>
            </a:r>
            <a:r>
              <a:rPr lang="tr-TR" dirty="0"/>
              <a:t>. Elbette 1 santimetre kalınlığında bir toprak tabakasında tarım yapılması mümkün değildir.</a:t>
            </a:r>
          </a:p>
        </p:txBody>
      </p:sp>
    </p:spTree>
    <p:extLst>
      <p:ext uri="{BB962C8B-B14F-4D97-AF65-F5344CB8AC3E}">
        <p14:creationId xmlns:p14="http://schemas.microsoft.com/office/powerpoint/2010/main" val="44224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1663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>
                <a:solidFill>
                  <a:srgbClr val="FF0000"/>
                </a:solidFill>
              </a:rPr>
              <a:t>Toprak, bitki artıklarının toprağa karıştırılmasıyla organik maddece zenginleştirilebilir.</a:t>
            </a:r>
            <a:r>
              <a:rPr lang="tr-TR" sz="4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4000" dirty="0" smtClean="0"/>
              <a:t>Ne acıdır ki çiftçilerimiz önce bitki artıklarının kendi elleriyle yakıp sonra da ekecekleri ürüne fayda sağlasın diye binlerce lira karşılığında organik gübre kullanmaktadır.  </a:t>
            </a:r>
            <a:r>
              <a:rPr lang="tr-TR" sz="4000" dirty="0" smtClean="0">
                <a:solidFill>
                  <a:srgbClr val="C00000"/>
                </a:solidFill>
              </a:rPr>
              <a:t>Oysa </a:t>
            </a:r>
            <a:r>
              <a:rPr lang="tr-TR" sz="4000" dirty="0">
                <a:solidFill>
                  <a:srgbClr val="C00000"/>
                </a:solidFill>
              </a:rPr>
              <a:t>bitki artıklarını ve toprağın canlılığını yakmadan bu fayda </a:t>
            </a:r>
            <a:r>
              <a:rPr lang="tr-TR" sz="4000" dirty="0" smtClean="0">
                <a:solidFill>
                  <a:srgbClr val="C00000"/>
                </a:solidFill>
              </a:rPr>
              <a:t>kendiliğinden sağlanabilmektedir</a:t>
            </a:r>
            <a:endParaRPr lang="tr-TR" sz="4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4000" dirty="0" smtClean="0"/>
              <a:t> Anız </a:t>
            </a:r>
            <a:r>
              <a:rPr lang="tr-TR" sz="4000" dirty="0"/>
              <a:t>Yangınları; toprağın yapısında ve bitki büyümesinde önemli fonksiyonu olan </a:t>
            </a:r>
            <a:r>
              <a:rPr lang="tr-TR" sz="4000" dirty="0">
                <a:solidFill>
                  <a:srgbClr val="FF0000"/>
                </a:solidFill>
              </a:rPr>
              <a:t>organik maddeyi azaltmakta</a:t>
            </a:r>
            <a:r>
              <a:rPr lang="tr-TR" sz="4000" dirty="0"/>
              <a:t>, toprak sıcaklığının yükselmesi sonucu toprağın </a:t>
            </a:r>
            <a:r>
              <a:rPr lang="tr-TR" sz="4000" dirty="0">
                <a:solidFill>
                  <a:srgbClr val="FF0000"/>
                </a:solidFill>
              </a:rPr>
              <a:t>mikrobiyolojik aktivitesi gerilemekte </a:t>
            </a:r>
            <a:r>
              <a:rPr lang="tr-TR" sz="4000" dirty="0"/>
              <a:t>ve </a:t>
            </a:r>
            <a:r>
              <a:rPr lang="tr-TR" sz="4000" dirty="0">
                <a:solidFill>
                  <a:srgbClr val="FF0000"/>
                </a:solidFill>
              </a:rPr>
              <a:t>biyolojik denge bozulmaktadır.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1285860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/>
              <a:t>Ülkemiz için maddi ve manevi kayıplara sebep olan Anız Yangınları, </a:t>
            </a:r>
            <a:r>
              <a:rPr lang="tr-TR" sz="4000" dirty="0" smtClean="0">
                <a:solidFill>
                  <a:srgbClr val="C00000"/>
                </a:solidFill>
              </a:rPr>
              <a:t>kaybolan doğal kaynaklarla</a:t>
            </a:r>
            <a:r>
              <a:rPr lang="tr-TR" sz="4000" dirty="0" smtClean="0"/>
              <a:t> beraber </a:t>
            </a:r>
            <a:r>
              <a:rPr lang="tr-TR" sz="4000" dirty="0" smtClean="0">
                <a:solidFill>
                  <a:srgbClr val="C00000"/>
                </a:solidFill>
              </a:rPr>
              <a:t>yanmış tarlalar</a:t>
            </a:r>
            <a:r>
              <a:rPr lang="tr-TR" sz="4000" dirty="0" smtClean="0"/>
              <a:t> ve </a:t>
            </a:r>
            <a:r>
              <a:rPr lang="tr-TR" sz="4000" dirty="0" smtClean="0">
                <a:solidFill>
                  <a:srgbClr val="C00000"/>
                </a:solidFill>
              </a:rPr>
              <a:t>ormanlık alanlar </a:t>
            </a:r>
            <a:r>
              <a:rPr lang="tr-TR" sz="4000" dirty="0" smtClean="0"/>
              <a:t>kötü bir görüntü sergilemekte ve </a:t>
            </a:r>
            <a:r>
              <a:rPr lang="tr-TR" sz="4000" dirty="0" smtClean="0">
                <a:solidFill>
                  <a:srgbClr val="C00000"/>
                </a:solidFill>
              </a:rPr>
              <a:t>ülke turizmini daha olumsuz yönde etkilemektedir. </a:t>
            </a:r>
            <a:endParaRPr lang="tr-T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1714488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/>
              <a:t>Bununla beraber anız yangınları sonucu tarladan geçmekte olan enerji nakil hatları ile haberleşme hatları büyük ölçüde zarar görmekte ve milyarlarca liralık milli servet heba olmaktadır.</a:t>
            </a:r>
            <a:endParaRPr lang="tr-TR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d.aktifhaber.com/other/sandiklida-aniz-yangini-korkuttu-DHA-63e97dc2134037abda8e9dc5e7217299-1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5818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282" y="1997839"/>
            <a:ext cx="86439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/>
              <a:t>Bazen yangınlar henüz hasat edilmemiş alanlara sıçramakta, yerleşim yerleri olumsuz etkilenmekte, karayolu ve demiryolu trafiği aksamakta, evcil ve yabani hayvanlar telef olmaktadır. 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siirtmanset.com/images/haberler/siirtteki_aniz_yangini_mahalleliyi_korkuttu_h6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4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429288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Anızların Yakılması :</a:t>
            </a:r>
          </a:p>
          <a:p>
            <a:r>
              <a:rPr lang="tr-TR" sz="4000" dirty="0" smtClean="0"/>
              <a:t>Ülkemizde </a:t>
            </a:r>
            <a:r>
              <a:rPr lang="tr-TR" sz="4000" dirty="0"/>
              <a:t>ve ilimizde gerek </a:t>
            </a:r>
            <a:r>
              <a:rPr lang="tr-TR" sz="4000" dirty="0">
                <a:solidFill>
                  <a:srgbClr val="FF0000"/>
                </a:solidFill>
              </a:rPr>
              <a:t>tedbirsizlik</a:t>
            </a:r>
            <a:r>
              <a:rPr lang="tr-TR" sz="4000" dirty="0"/>
              <a:t> ve </a:t>
            </a:r>
            <a:r>
              <a:rPr lang="tr-TR" sz="4000" dirty="0">
                <a:solidFill>
                  <a:srgbClr val="FF0000"/>
                </a:solidFill>
              </a:rPr>
              <a:t>dikkatsizlik</a:t>
            </a:r>
            <a:r>
              <a:rPr lang="tr-TR" sz="4000" dirty="0"/>
              <a:t>, gerekse yasalarımızda öngörülen kurallara uymama ve ihmaller nedeniyle özellikle </a:t>
            </a:r>
            <a:r>
              <a:rPr lang="tr-TR" sz="4000" dirty="0">
                <a:solidFill>
                  <a:srgbClr val="00B0F0"/>
                </a:solidFill>
              </a:rPr>
              <a:t>hububat ve mısır </a:t>
            </a:r>
            <a:r>
              <a:rPr lang="tr-TR" sz="4000" dirty="0"/>
              <a:t>hasadı sonrasında  ne yazık ki "</a:t>
            </a:r>
            <a:r>
              <a:rPr lang="tr-TR" sz="4000" dirty="0">
                <a:solidFill>
                  <a:srgbClr val="FF0000"/>
                </a:solidFill>
              </a:rPr>
              <a:t>Anız Yakımı</a:t>
            </a:r>
            <a:r>
              <a:rPr lang="tr-TR" sz="4000" dirty="0"/>
              <a:t>" görülmektedir.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.yerelhaberler.com/haber/856/batmanda-aniz-yanginlari-7734856_x_5663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928670"/>
            <a:ext cx="869432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yozgatgazetesi.com/haberres/aniz_a1nhmlW4Z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83809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i.radikal.com.tr/542x290/2015/07/16/fft81_mf52039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98" y="857232"/>
            <a:ext cx="873662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857364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 smtClean="0"/>
              <a:t>Sonuç itibari ile toprağın fiziksel, kimyasal ve biyolojik özelliklerinin bozulması sonucu topraklarımızda verimlilik düşmektedir. </a:t>
            </a:r>
          </a:p>
          <a:p>
            <a:pPr>
              <a:buFont typeface="Arial" pitchFamily="34" charset="0"/>
              <a:buChar char="•"/>
            </a:pPr>
            <a:endParaRPr lang="tr-TR" sz="4000" dirty="0"/>
          </a:p>
          <a:p>
            <a:r>
              <a:rPr lang="tr-TR" sz="4000" dirty="0" smtClean="0"/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Buna dur demek bizlerin elinde !!!</a:t>
            </a:r>
            <a:endParaRPr lang="tr-TR" sz="4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1071546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dirty="0"/>
              <a:t>Bu sebeple 2872 Sayılı Çevre Kanunu gereğince, İlimizde anız yakılması yasaktır. </a:t>
            </a:r>
            <a:endParaRPr lang="tr-TR" sz="4000" dirty="0" smtClean="0"/>
          </a:p>
          <a:p>
            <a:pPr>
              <a:buFont typeface="Arial" pitchFamily="34" charset="0"/>
              <a:buChar char="•"/>
            </a:pPr>
            <a:r>
              <a:rPr lang="tr-TR" sz="4000" dirty="0" smtClean="0"/>
              <a:t>Bu </a:t>
            </a:r>
            <a:r>
              <a:rPr lang="tr-TR" sz="4000" dirty="0"/>
              <a:t>yasağa uymayanlar hakkında İl İdaresi Kanunu, Türk Ceza Kanunu ve Kabahatler Kanunu'nun ilgili maddeleri uyarınca işlem yapılacaktır. </a:t>
            </a:r>
            <a:endParaRPr lang="tr-TR" sz="40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Anız yangınları ile ilgili tedbirlere  uymayan çiftçilerimizin Emniyet , jandarma, İtfaiye, Çevre ve Şehircilik İl Müdürlüğü, İl veya İlçe Tarım ve Orman Müdürlüklerine bildirilmesi gerekmektedir.   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282" y="221455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000" b="1" dirty="0" smtClean="0">
                <a:solidFill>
                  <a:srgbClr val="FF0000"/>
                </a:solidFill>
              </a:rPr>
              <a:t> Sizlerin  konuya göstereceğiniz duyarlılık ölçüsünde yukarıdaki yasaklama kararı başarıya ulaşacaktır.  </a:t>
            </a:r>
          </a:p>
          <a:p>
            <a:r>
              <a:rPr lang="tr-TR" sz="4000" b="1" dirty="0" smtClean="0">
                <a:solidFill>
                  <a:srgbClr val="0070C0"/>
                </a:solidFill>
              </a:rPr>
              <a:t>UNUTMAYIN!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Geleceğinizin çalınmasına engel olmak elinizde…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tr-T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TEŞEKKÜRLER</a:t>
            </a:r>
            <a:endParaRPr lang="tr-TR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71472" y="1028343"/>
            <a:ext cx="81439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600" dirty="0" smtClean="0"/>
              <a:t>Yanlış alışkanlıklar, atadan kalma görenekler ve </a:t>
            </a:r>
            <a:r>
              <a:rPr lang="tr-TR" sz="3600" dirty="0" smtClean="0">
                <a:solidFill>
                  <a:srgbClr val="00B0F0"/>
                </a:solidFill>
              </a:rPr>
              <a:t>özellikle</a:t>
            </a: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ikinci ürünü ekebilme </a:t>
            </a:r>
            <a:r>
              <a:rPr lang="tr-TR" sz="3600" dirty="0" smtClean="0"/>
              <a:t>endişesiyle  çiftçilerimiz tarlada kalan arpa ve buğday </a:t>
            </a:r>
            <a:r>
              <a:rPr lang="tr-TR" sz="4000" dirty="0" smtClean="0"/>
              <a:t>saplarını</a:t>
            </a:r>
            <a:r>
              <a:rPr lang="tr-TR" sz="3600" dirty="0" smtClean="0"/>
              <a:t>, kuru ot, meyve bahçelerindeki kuru dalları, dikenleri ekonomik değer taşımadığı gerekçesi ile yakmaktadır.</a:t>
            </a:r>
            <a:endParaRPr lang="tr-TR" sz="3600" dirty="0"/>
          </a:p>
        </p:txBody>
      </p:sp>
      <p:sp>
        <p:nvSpPr>
          <p:cNvPr id="52228" name="AutoShape 4" descr="https://encrypted-tbn3.gstatic.com/images?q=tbn:ANd9GcQOVzee0uGFji9hawKyIupfZj955Uc2sjSnizJBRHf9CGXwlmG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5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36" name="AutoShape 4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38" name="AutoShape 6" descr="anız yangı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9640" name="Picture 8" descr="http://file.yabantv.com/haber/1/1/0/2/4/1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32776"/>
            <a:ext cx="8643998" cy="563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.hizliresim.com/ZN0p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768</TotalTime>
  <Words>548</Words>
  <Application>Microsoft Office PowerPoint</Application>
  <PresentationFormat>Ekran Gösterisi (4:3)</PresentationFormat>
  <Paragraphs>40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4" baseType="lpstr">
      <vt:lpstr>Arial</vt:lpstr>
      <vt:lpstr>Book Antiqua</vt:lpstr>
      <vt:lpstr>Lucida Sans</vt:lpstr>
      <vt:lpstr>Open Sans</vt:lpstr>
      <vt:lpstr>Wingdings 2</vt:lpstr>
      <vt:lpstr>Gezinti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ANIZ  YANĞINLARI</dc:title>
  <dc:creator>İsmail Şahin</dc:creator>
  <cp:lastModifiedBy>Ahmet Turan OTAR</cp:lastModifiedBy>
  <cp:revision>82</cp:revision>
  <dcterms:created xsi:type="dcterms:W3CDTF">2015-11-19T08:02:25Z</dcterms:created>
  <dcterms:modified xsi:type="dcterms:W3CDTF">2023-06-05T07:38:01Z</dcterms:modified>
</cp:coreProperties>
</file>