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77B43B79-F9BA-5D4D-7999-D4F5C8974AC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E0F1E942-0211-F241-A02F-B0C98EE8FB2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1F03FB4-F634-81AC-FB28-644067DE749A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tr-T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95A03E1-DC79-A1D4-E796-84FB5BCE5F1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tr-T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C767F49-43AE-D0F2-DF8B-8780D6C4529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tr-T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4D8E707-813C-B720-8960-835BCFF266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F74EB22-4F2F-45D9-9C1B-23DED4A41DD6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8F4F7963-A173-7E43-47B1-B67E2DA682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024193-78A3-4300-A9C1-BE73460E680C}" type="slidenum">
              <a:rPr lang="tr-TR" altLang="en-US"/>
              <a:pPr/>
              <a:t>1</a:t>
            </a:fld>
            <a:endParaRPr lang="tr-TR" altLang="en-US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ECBA473D-1467-33A6-C9F3-98032D84D24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17A2E90-DF1F-29C8-1634-89011CFE1A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tr-TR" altLang="en-US" sz="200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A1B6535F-260B-043E-A47A-318CCFA8B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hangingPunct="1">
              <a:lnSpc>
                <a:spcPct val="100000"/>
              </a:lnSpc>
            </a:pPr>
            <a:fld id="{9F30EE6F-0E57-4740-AEBB-4ACD5DB47B39}" type="slidenum">
              <a:rPr lang="tr-TR" altLang="en-US">
                <a:solidFill>
                  <a:srgbClr val="000000"/>
                </a:solidFill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</a:pPr>
              <a:t>1</a:t>
            </a:fld>
            <a:endParaRPr lang="tr-TR" altLang="en-US">
              <a:solidFill>
                <a:srgbClr val="000000"/>
              </a:solidFill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F59E520-B383-6BCA-DB6F-1E445EBFA6A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1285C3-966C-4B23-93F1-39FB2BE0D6A3}" type="slidenum">
              <a:rPr lang="tr-TR" altLang="en-US"/>
              <a:pPr/>
              <a:t>10</a:t>
            </a:fld>
            <a:endParaRPr lang="tr-TR" altLang="en-US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F7E5593E-F39A-69DE-BDED-AFA972D0F4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28C7B1E-580F-127B-8FEE-F396C3788B6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4FF14965-2A5D-5F96-FF00-DF2D77B4DC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187114-E7BE-417E-9D40-ED279E48797D}" type="slidenum">
              <a:rPr lang="tr-TR" altLang="en-US"/>
              <a:pPr/>
              <a:t>11</a:t>
            </a:fld>
            <a:endParaRPr lang="tr-TR" altLang="en-US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B1893E32-A438-A387-72A4-07D26584F19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0B29B644-260F-C422-EE0D-9FF47D5368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B826FBD-5887-9110-DA9B-C71524C1CA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2A1160-715B-4662-A580-3D537D23052C}" type="slidenum">
              <a:rPr lang="tr-TR" altLang="en-US"/>
              <a:pPr/>
              <a:t>12</a:t>
            </a:fld>
            <a:endParaRPr lang="tr-TR" altLang="en-US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E1E13E99-0FAB-E2A5-A3C8-34E90AD2CE1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8DA5784-5018-1156-1204-9BCAD297AC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BD820236-0000-60C9-52D5-FAB0774E6B5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967472-77CD-4494-86C8-92E44A1C30C5}" type="slidenum">
              <a:rPr lang="tr-TR" altLang="en-US"/>
              <a:pPr/>
              <a:t>13</a:t>
            </a:fld>
            <a:endParaRPr lang="tr-TR" altLang="en-US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36401105-6A01-3888-FD24-BAB8579752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9C5C8238-EA8F-B5BE-C0F8-8DA8CC6964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494E36C-20E2-E98A-5D0F-7368EF7F29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D617F4-794A-4F20-8FF3-0E81665C09C1}" type="slidenum">
              <a:rPr lang="tr-TR" altLang="en-US"/>
              <a:pPr/>
              <a:t>14</a:t>
            </a:fld>
            <a:endParaRPr lang="tr-TR" altLang="en-US"/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id="{47F2ADB1-5AC0-4730-0266-E73BAB80AF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AE7AA4F-1DC0-4748-5B9C-B22AFE1C021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FFFCFC2C-0AFF-ABB8-2D05-465887F5D9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CA2F9E-0D35-478D-8F1E-329E9B003F83}" type="slidenum">
              <a:rPr lang="tr-TR" altLang="en-US"/>
              <a:pPr/>
              <a:t>15</a:t>
            </a:fld>
            <a:endParaRPr lang="tr-TR" altLang="en-US"/>
          </a:p>
        </p:txBody>
      </p:sp>
      <p:sp>
        <p:nvSpPr>
          <p:cNvPr id="41985" name="Rectangle 1">
            <a:extLst>
              <a:ext uri="{FF2B5EF4-FFF2-40B4-BE49-F238E27FC236}">
                <a16:creationId xmlns:a16="http://schemas.microsoft.com/office/drawing/2014/main" id="{AA4E147A-9FF4-6988-02B9-9E1E920E3CF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C8E951AC-8F23-F227-83FE-47A9172721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EDE2DA04-9368-EDAD-7A87-4174274639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B1CDE8-BEE8-4995-8A1F-34ACB3436B07}" type="slidenum">
              <a:rPr lang="tr-TR" altLang="en-US"/>
              <a:pPr/>
              <a:t>16</a:t>
            </a:fld>
            <a:endParaRPr lang="tr-TR" altLang="en-US"/>
          </a:p>
        </p:txBody>
      </p:sp>
      <p:sp>
        <p:nvSpPr>
          <p:cNvPr id="43009" name="Rectangle 1">
            <a:extLst>
              <a:ext uri="{FF2B5EF4-FFF2-40B4-BE49-F238E27FC236}">
                <a16:creationId xmlns:a16="http://schemas.microsoft.com/office/drawing/2014/main" id="{C246D813-FA93-37D5-BD18-C639EF43B10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D50FC57-B5C4-E0D4-4BD8-5DF472C180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0EAF41A6-293B-FFCD-2CCC-B899E6B129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07CB0D-80F7-43ED-A463-38F761CC4550}" type="slidenum">
              <a:rPr lang="tr-TR" altLang="en-US"/>
              <a:pPr/>
              <a:t>17</a:t>
            </a:fld>
            <a:endParaRPr lang="tr-TR" altLang="en-US"/>
          </a:p>
        </p:txBody>
      </p:sp>
      <p:sp>
        <p:nvSpPr>
          <p:cNvPr id="44033" name="Rectangle 1">
            <a:extLst>
              <a:ext uri="{FF2B5EF4-FFF2-40B4-BE49-F238E27FC236}">
                <a16:creationId xmlns:a16="http://schemas.microsoft.com/office/drawing/2014/main" id="{18B5D669-8FFC-9ECD-DECC-7E767D1AD48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A2532A0-96F0-3FEB-292E-127AA1547C3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1AC50C5-7AD6-6902-A04E-1E2A8B3CB8E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F78ACF-0D9C-42FA-A764-2A48CA46CE0D}" type="slidenum">
              <a:rPr lang="tr-TR" altLang="en-US"/>
              <a:pPr/>
              <a:t>18</a:t>
            </a:fld>
            <a:endParaRPr lang="tr-TR" altLang="en-US"/>
          </a:p>
        </p:txBody>
      </p:sp>
      <p:sp>
        <p:nvSpPr>
          <p:cNvPr id="45057" name="Rectangle 1">
            <a:extLst>
              <a:ext uri="{FF2B5EF4-FFF2-40B4-BE49-F238E27FC236}">
                <a16:creationId xmlns:a16="http://schemas.microsoft.com/office/drawing/2014/main" id="{2178544E-8A95-7310-01D7-B2F89EF0473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E475939F-12BE-9F30-D3C3-9A6FBAFFC5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63F8FA5-5B10-0F61-EB84-9476C7F8CA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2BF884-17E1-48C3-9F97-6227C8FD715F}" type="slidenum">
              <a:rPr lang="tr-TR" altLang="en-US"/>
              <a:pPr/>
              <a:t>19</a:t>
            </a:fld>
            <a:endParaRPr lang="tr-TR" altLang="en-US"/>
          </a:p>
        </p:txBody>
      </p:sp>
      <p:sp>
        <p:nvSpPr>
          <p:cNvPr id="46081" name="Rectangle 1">
            <a:extLst>
              <a:ext uri="{FF2B5EF4-FFF2-40B4-BE49-F238E27FC236}">
                <a16:creationId xmlns:a16="http://schemas.microsoft.com/office/drawing/2014/main" id="{2A9659AC-370A-3A78-D409-3D5496433E4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4A725279-755C-F553-D188-1A0A5CD03D8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A00191F-8DFB-18B3-4D6E-18FB36D9799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C86A76-BF53-4D0D-B86E-B745C1E5123A}" type="slidenum">
              <a:rPr lang="tr-TR" altLang="en-US"/>
              <a:pPr/>
              <a:t>2</a:t>
            </a:fld>
            <a:endParaRPr lang="tr-TR" altLang="en-US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92F4D2FC-BCAD-3E9F-C937-164A08E9DB4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B5FBCA51-FD3A-13BD-675E-5E2AC90D23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FB47209E-8587-7D8E-1BE8-EA016062FD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97B944-27C7-4584-9BF0-87FC871B4956}" type="slidenum">
              <a:rPr lang="tr-TR" altLang="en-US"/>
              <a:pPr/>
              <a:t>20</a:t>
            </a:fld>
            <a:endParaRPr lang="tr-TR" altLang="en-US"/>
          </a:p>
        </p:txBody>
      </p:sp>
      <p:sp>
        <p:nvSpPr>
          <p:cNvPr id="47105" name="Rectangle 1">
            <a:extLst>
              <a:ext uri="{FF2B5EF4-FFF2-40B4-BE49-F238E27FC236}">
                <a16:creationId xmlns:a16="http://schemas.microsoft.com/office/drawing/2014/main" id="{FA0D82DA-53C1-8133-2FE1-12AEA1592DE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87E1FC6-086F-07F1-3367-9F87531CB2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4501B854-1449-2DBD-D676-C5B04B2F92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36569F-75EC-4D2F-9DE6-EA2951DC9C00}" type="slidenum">
              <a:rPr lang="tr-TR" altLang="en-US"/>
              <a:pPr/>
              <a:t>21</a:t>
            </a:fld>
            <a:endParaRPr lang="tr-TR" altLang="en-US"/>
          </a:p>
        </p:txBody>
      </p:sp>
      <p:sp>
        <p:nvSpPr>
          <p:cNvPr id="48129" name="Rectangle 1">
            <a:extLst>
              <a:ext uri="{FF2B5EF4-FFF2-40B4-BE49-F238E27FC236}">
                <a16:creationId xmlns:a16="http://schemas.microsoft.com/office/drawing/2014/main" id="{E0A391FA-5DEE-47F8-3313-20DB0C09A6E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472D448-67E4-1DE0-E11B-0B7B941648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BD2E166B-88A9-9916-AEF9-F0CED188A98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006663-8C9B-4230-8124-BEC6F864D784}" type="slidenum">
              <a:rPr lang="tr-TR" altLang="en-US"/>
              <a:pPr/>
              <a:t>22</a:t>
            </a:fld>
            <a:endParaRPr lang="tr-TR" altLang="en-US"/>
          </a:p>
        </p:txBody>
      </p:sp>
      <p:sp>
        <p:nvSpPr>
          <p:cNvPr id="49153" name="Rectangle 1">
            <a:extLst>
              <a:ext uri="{FF2B5EF4-FFF2-40B4-BE49-F238E27FC236}">
                <a16:creationId xmlns:a16="http://schemas.microsoft.com/office/drawing/2014/main" id="{1A1490C3-184C-F77B-4E19-4AC90ABFD17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9F75BAF-2CCD-3947-3857-5CD95AE764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1EC510B1-E976-EFBE-07DF-2CB1A6559B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706785-1D27-4554-8B50-7376CE84AE8D}" type="slidenum">
              <a:rPr lang="tr-TR" altLang="en-US"/>
              <a:pPr/>
              <a:t>23</a:t>
            </a:fld>
            <a:endParaRPr lang="tr-TR" altLang="en-US"/>
          </a:p>
        </p:txBody>
      </p:sp>
      <p:sp>
        <p:nvSpPr>
          <p:cNvPr id="50177" name="Rectangle 1">
            <a:extLst>
              <a:ext uri="{FF2B5EF4-FFF2-40B4-BE49-F238E27FC236}">
                <a16:creationId xmlns:a16="http://schemas.microsoft.com/office/drawing/2014/main" id="{C2B0FDDE-3329-AA4E-7C8A-8F2399622BE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95CC34DB-DEDB-5939-C8C6-DFABD29F18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25F593C1-359D-17AD-2FD4-9512989B42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42850D-D7EE-47BA-881E-463E8E00C912}" type="slidenum">
              <a:rPr lang="tr-TR" altLang="en-US"/>
              <a:pPr/>
              <a:t>24</a:t>
            </a:fld>
            <a:endParaRPr lang="tr-TR" altLang="en-US"/>
          </a:p>
        </p:txBody>
      </p:sp>
      <p:sp>
        <p:nvSpPr>
          <p:cNvPr id="51201" name="Rectangle 1">
            <a:extLst>
              <a:ext uri="{FF2B5EF4-FFF2-40B4-BE49-F238E27FC236}">
                <a16:creationId xmlns:a16="http://schemas.microsoft.com/office/drawing/2014/main" id="{25BE12F4-1ED6-6477-3F38-88B67C33476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45D9427A-ED6A-1822-0254-2B56CA34A7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B2331699-92E9-1823-AE82-44BE42AE03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F91B6F-D257-4176-89FC-70174567C055}" type="slidenum">
              <a:rPr lang="tr-TR" altLang="en-US"/>
              <a:pPr/>
              <a:t>3</a:t>
            </a:fld>
            <a:endParaRPr lang="tr-TR" altLang="en-US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303451F8-61C3-83A2-453A-51EE49762EB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4AB5495-E660-CC68-3B41-586F78E8D75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A9F9D12-AAB7-77A0-2505-4BBC1EA372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BBD30E-BA30-4954-9202-88726E2DA338}" type="slidenum">
              <a:rPr lang="tr-TR" altLang="en-US"/>
              <a:pPr/>
              <a:t>4</a:t>
            </a:fld>
            <a:endParaRPr lang="tr-TR" altLang="en-US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7BB68603-95C9-D273-EC35-CED6A62608B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20808BC-E6C4-9BE2-EEAF-F1356E33D9E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12C1DD-E9CD-A322-9D88-B8DE997CDEE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870EB2-AFC1-4BBC-9653-4647DF2D1A3F}" type="slidenum">
              <a:rPr lang="tr-TR" altLang="en-US"/>
              <a:pPr/>
              <a:t>5</a:t>
            </a:fld>
            <a:endParaRPr lang="tr-TR" altLang="en-US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A851FF5C-0284-5E2A-C58F-A0730F18B6D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44B8A76-0312-68C3-7621-6B1BAA5ED8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54C0A30-5036-7A68-C558-45E58E606D9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B48AA8-191A-4B9D-9492-A5BD24119918}" type="slidenum">
              <a:rPr lang="tr-TR" altLang="en-US"/>
              <a:pPr/>
              <a:t>6</a:t>
            </a:fld>
            <a:endParaRPr lang="tr-TR" altLang="en-US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D2486A49-B064-B09E-00A9-2CEE096FEB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CCDBBB6-0523-E9B6-D2D6-0B422F702C6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2DBBFFD-94E0-E842-7222-C40ACC4230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ECDE5E-D9D5-41E3-BBB9-13CFCCCE9B12}" type="slidenum">
              <a:rPr lang="tr-TR" altLang="en-US"/>
              <a:pPr/>
              <a:t>7</a:t>
            </a:fld>
            <a:endParaRPr lang="tr-TR" altLang="en-US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9EAB6EB9-B453-866B-3205-12B7F725999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977CFEF-69E9-D469-EC1E-7211AEE657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EC2C92BC-D829-4654-3A29-4A746DE77C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7A3D41-DAA1-49D3-8840-4B44E9EE154D}" type="slidenum">
              <a:rPr lang="tr-TR" altLang="en-US"/>
              <a:pPr/>
              <a:t>8</a:t>
            </a:fld>
            <a:endParaRPr lang="tr-TR" altLang="en-US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142777C6-27AA-7213-1EFB-51464A2666E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0AF5EE3-94C6-5442-200C-1D7B7586DB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EA4A2E71-3C7F-3E58-9484-01E1175B2F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202D00-2095-4027-BAFA-CD77A668AA23}" type="slidenum">
              <a:rPr lang="tr-TR" altLang="en-US"/>
              <a:pPr/>
              <a:t>9</a:t>
            </a:fld>
            <a:endParaRPr lang="tr-TR" altLang="en-US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id="{A76DDBF3-FF81-AE95-6F29-A457DC49AE0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237B46AD-9830-2AD3-1E73-CD070E6AAD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E735-3972-A63F-FD45-D0F910B3C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48DB3-3F48-C230-6E7A-84DC63FBB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49B0-E8BF-498A-3A04-010E89F2FB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en-US"/>
              <a:t>31.03.14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EF9A0-E691-8087-2954-C02C958056D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ECE9F4-D79E-4472-B28E-09D77DF136F1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1200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9F52-3CC1-F539-57B6-417DCDF6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928CD-BEAE-FA07-D704-89EC55BDD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04167-F805-34D4-81CE-8CC3C2792D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en-US"/>
              <a:t>31.03.14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7442D-5D55-AE97-676D-D415EBC6DC5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5222D5-A285-44E0-AB85-4056D94235F0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73685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A8B6D-676A-6C27-1389-286FDFD01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9577F-206C-F5B4-8EA2-8F490C0E3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1D868-98E5-A166-6977-AF010875565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en-US"/>
              <a:t>31.03.14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5DC4A-6E91-3D20-D3E8-120A674F0B1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065CCC-9BA9-4A08-BDAB-A76D3101994F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5777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B44C-9CC6-133D-6958-78C130DD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C17F6-25A8-2287-F7A0-9A5155925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C4AA-DE8C-C469-7196-3CB8CED0BA8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en-US"/>
              <a:t>31.03.14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311C0-E7A4-F3DE-3C0F-A4C1FB4848B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2AB563-106A-44A2-AD12-73C7E572B190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8864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DE2D-0717-A403-39F5-0C57E27C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670FA-E949-BE48-F2EF-AD1F87B59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F8A13-473D-6E71-B6F8-F62C3DD1AD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en-US"/>
              <a:t>31.03.14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C1286-D77B-F749-EDE4-3C4225C76E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7E1055-9D01-4009-8222-7A9E993A53A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49686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D1FE-B460-F0D6-D347-34284105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85CF-49FB-EE35-2D7D-D17415EC1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DF43B-5DB2-04BC-BB35-8C89B96C4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7CCBE-17D3-2044-F0BB-3059B29242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en-US"/>
              <a:t>31.03.14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A1321-C8AA-8768-5689-E47EAA520E6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77BC0F-0414-45E6-98E2-384F4E3D0DC3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07228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AA2D-A255-2A67-E47B-148A79A7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7381-92B2-CB4D-9AC6-CC81B3A64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DFA6A-0D58-A682-8D0F-1BA99279C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17669-97EE-F076-470E-476443222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F0133-4C72-2E61-69CD-F5474BF37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23858-693E-94EC-9EC2-A8A2A40B7F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en-US"/>
              <a:t>31.03.14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775F3A-9135-B18D-C0AF-56B216B6FF0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69E784-1A02-43CD-B174-712EFA8F3DD6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47827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9B83-74BE-93A0-E69F-1BAB9FF3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4C21E-F547-1F5C-D4EF-387CA5ADA1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en-US"/>
              <a:t>31.03.14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B22D2-8DBE-A11A-8CC6-1D5812DFFB2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7575FC-09A4-40EE-B2CC-A3877230C18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32351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AF08B0-7094-77D6-6FB3-5E4F3C5EF2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en-US"/>
              <a:t>31.03.14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76A2D-35C7-2551-0343-6F68C461AF4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BFDB2D-A6CA-4D8C-B4C2-A6E1EC467168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45758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1011-D12E-8A8C-1E58-1BBE5A8E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DAC76-2D42-82E7-3951-03C6CC31C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0FC94-A7BA-857A-05C1-3652DF035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1706C-EB08-CC81-B7EB-7547487031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en-US"/>
              <a:t>31.03.14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06C8-CA6D-0F7D-FFD9-FD5044B109D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0578CF-7552-4508-9CC1-149FBD43C6EF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0210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29F3-9DCC-F611-5826-988F7D40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DC351-D1D1-2946-8136-8DA4DC601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AB08E-0AE1-D06C-0B74-0984BB807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DAE26-C3EC-516D-61EE-A8F8916729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en-US"/>
              <a:t>31.03.14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4FAFF-3BCE-7C0F-21E1-FDB368F1379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A94DA0-55FA-4EBF-B986-FE4A05D95816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9866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0506808A-D9A1-0ED8-2C10-4DCB46D1900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tr-TR" altLang="en-US"/>
              <a:t>31.03.14</a:t>
            </a:r>
          </a:p>
        </p:txBody>
      </p:sp>
      <p:sp>
        <p:nvSpPr>
          <p:cNvPr id="1026" name="Text Box 2">
            <a:extLst>
              <a:ext uri="{FF2B5EF4-FFF2-40B4-BE49-F238E27FC236}">
                <a16:creationId xmlns:a16="http://schemas.microsoft.com/office/drawing/2014/main" id="{4F78DE21-1B3F-9873-E80B-8D800F3C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CA2F8C-77D7-D30B-1EA4-5838AC8C78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C3ED3297-300E-4D7C-9BF8-7F00FDD349AD}" type="slidenum">
              <a:rPr lang="tr-TR" altLang="en-US"/>
              <a:pPr/>
              <a:t>‹#›</a:t>
            </a:fld>
            <a:endParaRPr lang="tr-TR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7415DA6-A4A1-D03F-13A0-ED8D06E76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6050"/>
            <a:ext cx="795338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Rectangle 5">
            <a:extLst>
              <a:ext uri="{FF2B5EF4-FFF2-40B4-BE49-F238E27FC236}">
                <a16:creationId xmlns:a16="http://schemas.microsoft.com/office/drawing/2014/main" id="{67C73F1D-5A51-AA74-DD5B-E0C0FD0C8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88913"/>
            <a:ext cx="62642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tr-TR" altLang="en-US">
                <a:latin typeface="Calibri" panose="020F0502020204030204" pitchFamily="34" charset="0"/>
              </a:rPr>
              <a:t>T.C. Sağlık Bakanlığı</a:t>
            </a:r>
          </a:p>
          <a:p>
            <a:pPr hangingPunct="1">
              <a:lnSpc>
                <a:spcPct val="100000"/>
              </a:lnSpc>
            </a:pPr>
            <a:r>
              <a:rPr lang="tr-TR" altLang="en-US" b="1"/>
              <a:t>Türkiye Halk Sağlığı Kurumu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2E483F-B51C-875E-4380-76272D29D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836613"/>
            <a:ext cx="7488237" cy="71437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100000">
                <a:srgbClr val="34B3D5"/>
              </a:gs>
            </a:gsLst>
            <a:lin ang="16200000" scaled="1"/>
          </a:gradFill>
          <a:ln w="9360">
            <a:solidFill>
              <a:srgbClr val="46AAC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43D8AF42-79C4-68A9-A229-9DBC19356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6050"/>
            <a:ext cx="795338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EFECA4B3-7BDD-08EB-08C6-327C58B0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88913"/>
            <a:ext cx="62642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tr-TR" altLang="en-US">
                <a:latin typeface="Calibri" panose="020F0502020204030204" pitchFamily="34" charset="0"/>
              </a:rPr>
              <a:t>T.C. Sağlık Bakanlığı</a:t>
            </a:r>
          </a:p>
          <a:p>
            <a:pPr hangingPunct="1">
              <a:lnSpc>
                <a:spcPct val="100000"/>
              </a:lnSpc>
            </a:pPr>
            <a:r>
              <a:rPr lang="tr-TR" altLang="en-US" b="1"/>
              <a:t>Türkiye Halk Sağlığı Kurumu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EAFB949B-146F-2811-695C-E91C1600E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836613"/>
            <a:ext cx="7488237" cy="71437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100000">
                <a:srgbClr val="34B3D5"/>
              </a:gs>
            </a:gsLst>
            <a:lin ang="16200000" scaled="1"/>
          </a:gradFill>
          <a:ln w="9360">
            <a:solidFill>
              <a:srgbClr val="46AAC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CF8BD001-BD9A-ADD6-F3F7-20EBABA33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Ana başlık metnini düzenlemek için tıklayın</a:t>
            </a: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6B4CE204-CA2E-3CBD-698A-E8420E984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Anahat metninin biçimini düzenlemek için tıklayın</a:t>
            </a:r>
          </a:p>
          <a:p>
            <a:pPr lvl="1"/>
            <a:r>
              <a:rPr lang="en-GB" altLang="en-US"/>
              <a:t>İkinci Anahat Düzeyi</a:t>
            </a:r>
          </a:p>
          <a:p>
            <a:pPr lvl="2"/>
            <a:r>
              <a:rPr lang="en-GB" altLang="en-US"/>
              <a:t>Üçüncü Anahat Düzeyi</a:t>
            </a:r>
          </a:p>
          <a:p>
            <a:pPr lvl="3"/>
            <a:r>
              <a:rPr lang="en-GB" altLang="en-US"/>
              <a:t>Dördüncü Anahat Düzeyi</a:t>
            </a:r>
          </a:p>
          <a:p>
            <a:pPr lvl="4"/>
            <a:r>
              <a:rPr lang="en-GB" altLang="en-US"/>
              <a:t>Beşinci Anahat Düzeyi</a:t>
            </a:r>
          </a:p>
          <a:p>
            <a:pPr lvl="4"/>
            <a:r>
              <a:rPr lang="en-GB" altLang="en-US"/>
              <a:t>Altıncı Anahat Düzeyi</a:t>
            </a:r>
          </a:p>
          <a:p>
            <a:pPr lvl="4"/>
            <a:r>
              <a:rPr lang="en-GB" altLang="en-US"/>
              <a:t>Yedinci Anahat Düzeyi</a:t>
            </a:r>
          </a:p>
          <a:p>
            <a:pPr lvl="4"/>
            <a:r>
              <a:rPr lang="en-GB" altLang="en-US"/>
              <a:t>Sekizinci Anahat Düzeyi</a:t>
            </a:r>
          </a:p>
          <a:p>
            <a:pPr lvl="4"/>
            <a:r>
              <a:rPr lang="en-GB" altLang="en-US"/>
              <a:t>Dokuzuncu Anahat Düzeyi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7" Type="http://schemas.openxmlformats.org/officeDocument/2006/relationships/image" Target="../media/image25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7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0.gif" /><Relationship Id="rId4" Type="http://schemas.openxmlformats.org/officeDocument/2006/relationships/image" Target="../media/image29.gif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7" Type="http://schemas.openxmlformats.org/officeDocument/2006/relationships/image" Target="../media/image1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B24FC742-0B5C-558A-5FCB-26061C291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133600"/>
            <a:ext cx="79470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tr-TR" altLang="en-US" sz="4400" b="1">
                <a:latin typeface="Calibri" panose="020F0502020204030204" pitchFamily="34" charset="0"/>
              </a:rPr>
              <a:t>Kırım Kongo Kanamalı Ateşi </a:t>
            </a:r>
          </a:p>
          <a:p>
            <a:pPr hangingPunct="1">
              <a:lnSpc>
                <a:spcPct val="150000"/>
              </a:lnSpc>
            </a:pPr>
            <a:r>
              <a:rPr lang="tr-TR" altLang="en-US" sz="4400" b="1">
                <a:latin typeface="Calibri" panose="020F0502020204030204" pitchFamily="34" charset="0"/>
              </a:rPr>
              <a:t>(KKKA)</a:t>
            </a:r>
          </a:p>
          <a:p>
            <a:pPr hangingPunct="1">
              <a:lnSpc>
                <a:spcPct val="150000"/>
              </a:lnSpc>
            </a:pPr>
            <a:endParaRPr lang="tr-TR" altLang="en-US" sz="4400" b="1">
              <a:latin typeface="Calibri" panose="020F0502020204030204" pitchFamily="34" charset="0"/>
            </a:endParaRPr>
          </a:p>
          <a:p>
            <a:pPr hangingPunct="1">
              <a:lnSpc>
                <a:spcPct val="150000"/>
              </a:lnSpc>
            </a:pPr>
            <a:endParaRPr lang="tr-TR" altLang="en-US" sz="4400" b="1">
              <a:latin typeface="Calibri" panose="020F0502020204030204" pitchFamily="34" charset="0"/>
            </a:endParaRPr>
          </a:p>
          <a:p>
            <a:pPr hangingPunct="1">
              <a:lnSpc>
                <a:spcPct val="150000"/>
              </a:lnSpc>
            </a:pPr>
            <a:endParaRPr lang="tr-TR" altLang="en-US" sz="4400" b="1">
              <a:latin typeface="Calibri" panose="020F0502020204030204" pitchFamily="34" charset="0"/>
            </a:endParaRPr>
          </a:p>
          <a:p>
            <a:pPr hangingPunct="1">
              <a:lnSpc>
                <a:spcPct val="150000"/>
              </a:lnSpc>
            </a:pPr>
            <a:r>
              <a:rPr lang="tr-TR" altLang="en-US" sz="2000" b="1"/>
              <a:t>		</a:t>
            </a:r>
          </a:p>
          <a:p>
            <a:pPr hangingPunct="1">
              <a:lnSpc>
                <a:spcPct val="150000"/>
              </a:lnSpc>
            </a:pPr>
            <a:endParaRPr lang="tr-TR" altLang="en-US" sz="2000" b="1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4DF1FCD-854A-C438-5502-80D53E274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4221163"/>
            <a:ext cx="665638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093B296D-A51F-5B5C-E665-33EF73207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D6EE4EB8-3CF7-4E4C-A937-8EF660D6DBB2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</a:t>
            </a:fld>
            <a:endParaRPr lang="tr-T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524A96AA-B6BB-4D9C-0932-05B81A7F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AEC813E7-F489-4C82-9334-5EE2780D80A5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10</a:t>
            </a:fld>
            <a:endParaRPr lang="tr-TR" altLang="en-US">
              <a:latin typeface="Calibri" panose="020F0502020204030204" pitchFamily="34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191BC27-C279-9B4B-84CF-78B17A2BE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73238"/>
            <a:ext cx="5688013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608013" indent="-608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Yüksek ateş, 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Baş ağrısı, 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Yoğun halsizlik, 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Kollarda ve bacaklarda şiddetli ağrı,  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Bazen kusma, karın ağrısı veya ishal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Yüzde kızarıklık,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İlerleyen safhada vücudun değişik yerlerinde kanamalar ,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Gövde, kol ve bacaklarda morluklar, 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Burun kanaması, dışkıda ve idrarda kan görülebilir.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DDCC7F1-A8A8-3F63-5A6A-E54D0937D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2513"/>
            <a:ext cx="81359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tr-TR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KKKA’nın Belirtileri Nelerdir?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0D173ED-E4F0-30A3-8BB2-BF69386C7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60575"/>
            <a:ext cx="20478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92668F60-D1C8-CDA5-FBE6-AA69E494C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57CCE255-7137-4D41-A103-196CECD71DEA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11</a:t>
            </a:fld>
            <a:endParaRPr lang="tr-TR" altLang="en-US">
              <a:latin typeface="Calibri" panose="020F050202020403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4E0A5E6D-ED99-0167-3E15-9C38CA382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81075"/>
            <a:ext cx="822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tr-TR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KKKK’dan Nasıl Korunurum?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E2D47FA-038F-714E-98DD-C0CA484A8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773238"/>
            <a:ext cx="5616575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 Hayvan barınaklarına, kırsal alanlara, orman kenarı ve tarım arazileri ile bu gibi yerlere gidenler mümkün olduğunca </a:t>
            </a:r>
            <a:r>
              <a:rPr lang="tr-TR" altLang="en-US" sz="2600" b="1" u="sng">
                <a:latin typeface="Calibri" panose="020F0502020204030204" pitchFamily="34" charset="0"/>
              </a:rPr>
              <a:t>vücutta açık kısım kalmamasına </a:t>
            </a:r>
            <a:r>
              <a:rPr lang="tr-TR" altLang="en-US" sz="2600">
                <a:latin typeface="Calibri" panose="020F0502020204030204" pitchFamily="34" charset="0"/>
              </a:rPr>
              <a:t>özen göstermeli kenelerin daha kolay fark edilmesi nedeniyle </a:t>
            </a:r>
            <a:r>
              <a:rPr lang="tr-TR" altLang="en-US" sz="2600" b="1" u="sng">
                <a:latin typeface="Calibri" panose="020F0502020204030204" pitchFamily="34" charset="0"/>
              </a:rPr>
              <a:t>açık renkli elbiseleri giymeyi</a:t>
            </a:r>
            <a:r>
              <a:rPr lang="tr-TR" altLang="en-US" sz="2600" b="1">
                <a:latin typeface="Calibri" panose="020F0502020204030204" pitchFamily="34" charset="0"/>
              </a:rPr>
              <a:t> </a:t>
            </a:r>
            <a:r>
              <a:rPr lang="tr-TR" altLang="en-US" sz="2600">
                <a:latin typeface="Calibri" panose="020F0502020204030204" pitchFamily="34" charset="0"/>
              </a:rPr>
              <a:t>tercih etmelidirler. 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 Kenelerin vücuda girebileceği yerlerin kapatılması (örneğin </a:t>
            </a:r>
            <a:r>
              <a:rPr lang="tr-TR" altLang="en-US" sz="2600" b="1" u="sng">
                <a:latin typeface="Calibri" panose="020F0502020204030204" pitchFamily="34" charset="0"/>
              </a:rPr>
              <a:t>pantolon paçalarının çorap içine alınması</a:t>
            </a:r>
            <a:r>
              <a:rPr lang="tr-TR" altLang="en-US" sz="2600">
                <a:latin typeface="Calibri" panose="020F0502020204030204" pitchFamily="34" charset="0"/>
              </a:rPr>
              <a:t>, çizme giyilmesi) gerekmektedir. </a:t>
            </a:r>
          </a:p>
          <a:p>
            <a:pPr hangingPunct="1">
              <a:lnSpc>
                <a:spcPct val="120000"/>
              </a:lnSpc>
              <a:spcAft>
                <a:spcPts val="1200"/>
              </a:spcAft>
              <a:buClrTx/>
              <a:buSzTx/>
              <a:buFontTx/>
              <a:buNone/>
            </a:pPr>
            <a:r>
              <a:rPr lang="tr-TR" altLang="en-US" sz="2600">
                <a:latin typeface="Calibri" panose="020F0502020204030204" pitchFamily="34" charset="0"/>
              </a:rPr>
              <a:t>		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F6AB44D1-1AF9-6AA4-42CF-CA262F6AB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89138"/>
            <a:ext cx="2544762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41A52CCB-A83F-2D22-826D-816E15070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417A5BB4-B485-4A1D-A5E8-B0322DF45491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12</a:t>
            </a:fld>
            <a:endParaRPr lang="tr-TR" altLang="en-US">
              <a:latin typeface="Calibri" panose="020F0502020204030204" pitchFamily="34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0673AD9-EB84-331D-18EF-6235EBB93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44675"/>
            <a:ext cx="4891087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50000"/>
              </a:lnSpc>
              <a:spcBef>
                <a:spcPts val="363"/>
              </a:spcBef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 Kırsal alandan, orman kenarından ve tarladan dönüşte </a:t>
            </a:r>
            <a:r>
              <a:rPr lang="tr-TR" altLang="en-US" sz="2600" b="1" u="sng">
                <a:latin typeface="Calibri" panose="020F0502020204030204" pitchFamily="34" charset="0"/>
              </a:rPr>
              <a:t>mutlaka vücut ve elbiseler kontrol edilmeli </a:t>
            </a:r>
            <a:r>
              <a:rPr lang="tr-TR" altLang="en-US" sz="2600">
                <a:latin typeface="Calibri" panose="020F0502020204030204" pitchFamily="34" charset="0"/>
              </a:rPr>
              <a:t>kene olup olmadığı araştırılmalıdır.</a:t>
            </a:r>
          </a:p>
          <a:p>
            <a:pPr algn="just" hangingPunct="1">
              <a:lnSpc>
                <a:spcPct val="100000"/>
              </a:lnSpc>
              <a:spcBef>
                <a:spcPts val="363"/>
              </a:spcBef>
              <a:buClrTx/>
              <a:buSzTx/>
              <a:buFontTx/>
              <a:buNone/>
            </a:pPr>
            <a:endParaRPr lang="tr-TR" altLang="en-US" sz="2600">
              <a:latin typeface="Calibri" panose="020F0502020204030204" pitchFamily="34" charset="0"/>
            </a:endParaRPr>
          </a:p>
          <a:p>
            <a:pPr algn="just" hangingPunct="1">
              <a:lnSpc>
                <a:spcPct val="100000"/>
              </a:lnSpc>
              <a:spcBef>
                <a:spcPts val="363"/>
              </a:spcBef>
              <a:buClrTx/>
              <a:buSzTx/>
              <a:buFontTx/>
              <a:buNone/>
            </a:pPr>
            <a:r>
              <a:rPr lang="tr-TR" altLang="en-US" sz="2600"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E5DA25C0-5DAF-10D3-D526-56732C5F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2060575"/>
            <a:ext cx="2930525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id="{7851171D-51F7-EF4E-F94F-9CFD3D92A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81075"/>
            <a:ext cx="822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tr-TR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KKKK’dan Nasıl Korunurum? </a:t>
            </a: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3511F804-42EE-C8FC-E4CB-5B8A24469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6013" y="3789363"/>
            <a:ext cx="419100" cy="58737"/>
          </a:xfrm>
          <a:prstGeom prst="line">
            <a:avLst/>
          </a:prstGeom>
          <a:noFill/>
          <a:ln w="13968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FE73F7A2-9F06-03DE-FFDE-1CA95CBED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DE28233C-3249-4010-925A-4B6C8A7ACCEE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13</a:t>
            </a:fld>
            <a:endParaRPr lang="tr-TR" altLang="en-US">
              <a:latin typeface="Calibri" panose="020F0502020204030204" pitchFamily="34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A8EB226-D65F-6421-B4F7-B96C6DA9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3811588"/>
            <a:ext cx="2224087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48803205-C413-0971-10AC-7CF6F843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789363"/>
            <a:ext cx="25003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1E7DC21B-7C4E-7FC6-C1C4-0671F164F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624013"/>
            <a:ext cx="300037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tr-TR" altLang="en-US" sz="2600">
                <a:latin typeface="Calibri" panose="020F0502020204030204" pitchFamily="34" charset="0"/>
              </a:rPr>
              <a:t>Kollar</a:t>
            </a:r>
          </a:p>
          <a:p>
            <a:pPr algn="ctr" hangingPunct="1">
              <a:lnSpc>
                <a:spcPct val="100000"/>
              </a:lnSpc>
            </a:pPr>
            <a:r>
              <a:rPr lang="tr-TR" altLang="en-US" sz="2600">
                <a:latin typeface="Calibri" panose="020F0502020204030204" pitchFamily="34" charset="0"/>
              </a:rPr>
              <a:t>Bacaklar</a:t>
            </a:r>
          </a:p>
          <a:p>
            <a:pPr algn="ctr" hangingPunct="1">
              <a:lnSpc>
                <a:spcPct val="100000"/>
              </a:lnSpc>
            </a:pPr>
            <a:r>
              <a:rPr lang="tr-TR" altLang="en-US" sz="2600">
                <a:latin typeface="Calibri" panose="020F0502020204030204" pitchFamily="34" charset="0"/>
              </a:rPr>
              <a:t>Gövde</a:t>
            </a:r>
          </a:p>
          <a:p>
            <a:pPr algn="ctr" hangingPunct="1">
              <a:lnSpc>
                <a:spcPct val="100000"/>
              </a:lnSpc>
            </a:pPr>
            <a:r>
              <a:rPr lang="tr-TR" altLang="en-US" sz="2600">
                <a:latin typeface="Calibri" panose="020F0502020204030204" pitchFamily="34" charset="0"/>
              </a:rPr>
              <a:t>Koltuk altları</a:t>
            </a:r>
          </a:p>
          <a:p>
            <a:pPr algn="ctr" hangingPunct="1">
              <a:lnSpc>
                <a:spcPct val="100000"/>
              </a:lnSpc>
            </a:pPr>
            <a:endParaRPr lang="tr-TR" altLang="en-US" sz="2600">
              <a:latin typeface="Calibri" panose="020F0502020204030204" pitchFamily="34" charset="0"/>
            </a:endParaRP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E5D696CC-0908-DC3E-0A9E-2F0B7823B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341438"/>
            <a:ext cx="2519362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50000"/>
              </a:lnSpc>
            </a:pPr>
            <a:r>
              <a:rPr lang="tr-TR" altLang="en-US" sz="2600">
                <a:latin typeface="Calibri" panose="020F0502020204030204" pitchFamily="34" charset="0"/>
              </a:rPr>
              <a:t>Saç dipleri</a:t>
            </a:r>
          </a:p>
          <a:p>
            <a:pPr algn="ctr" hangingPunct="1">
              <a:lnSpc>
                <a:spcPct val="150000"/>
              </a:lnSpc>
            </a:pPr>
            <a:r>
              <a:rPr lang="tr-TR" altLang="en-US" sz="2600">
                <a:latin typeface="Calibri" panose="020F0502020204030204" pitchFamily="34" charset="0"/>
              </a:rPr>
              <a:t>Kulak arkası</a:t>
            </a:r>
          </a:p>
          <a:p>
            <a:pPr algn="ctr" hangingPunct="1">
              <a:lnSpc>
                <a:spcPct val="150000"/>
              </a:lnSpc>
            </a:pPr>
            <a:r>
              <a:rPr lang="tr-TR" altLang="en-US" sz="2600">
                <a:latin typeface="Calibri" panose="020F0502020204030204" pitchFamily="34" charset="0"/>
              </a:rPr>
              <a:t>Ense</a:t>
            </a:r>
          </a:p>
          <a:p>
            <a:pPr algn="ctr" hangingPunct="1">
              <a:lnSpc>
                <a:spcPct val="150000"/>
              </a:lnSpc>
            </a:pPr>
            <a:r>
              <a:rPr lang="tr-TR" altLang="en-US" sz="2600">
                <a:latin typeface="Calibri" panose="020F0502020204030204" pitchFamily="34" charset="0"/>
              </a:rPr>
              <a:t>Kasıklar</a:t>
            </a:r>
          </a:p>
          <a:p>
            <a:pPr hangingPunct="1">
              <a:lnSpc>
                <a:spcPct val="150000"/>
              </a:lnSpc>
            </a:pPr>
            <a:endParaRPr lang="tr-TR" altLang="en-US" sz="2600">
              <a:latin typeface="Calibri" panose="020F0502020204030204" pitchFamily="34" charset="0"/>
            </a:endParaRP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63E1A7E5-6FED-DC30-8684-7A3309AB7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81075"/>
            <a:ext cx="83613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tr-TR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Vücudun Her Tarafı Kontrol Edilmelidir!</a:t>
            </a:r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7AC24452-D2E9-ECAB-F65D-0ABD551E1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1113" y="5300663"/>
            <a:ext cx="419100" cy="58737"/>
          </a:xfrm>
          <a:prstGeom prst="line">
            <a:avLst/>
          </a:prstGeom>
          <a:noFill/>
          <a:ln w="13968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84EEC5DE-4B2B-D83B-275F-7C5B389A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35FF82B0-390A-45B7-A039-BA637B4AAE9A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14</a:t>
            </a:fld>
            <a:endParaRPr lang="tr-TR" altLang="en-US">
              <a:latin typeface="Calibri" panose="020F050202020403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F1B8E98-1337-01BB-C158-381FE50C0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85693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90488" indent="-904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363"/>
              </a:spcBef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 b="1" u="sng">
                <a:latin typeface="Calibri" panose="020F0502020204030204" pitchFamily="34" charset="0"/>
              </a:rPr>
              <a:t>Kene asla çıplak elle çıkartılmamalıdır!!!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buFont typeface="Wingdings" panose="05000000000000000000" pitchFamily="2" charset="2"/>
              <a:buChar char="§"/>
            </a:pPr>
            <a:r>
              <a:rPr lang="tr-TR" altLang="en-US" sz="2600" u="sng">
                <a:latin typeface="Calibri" panose="020F0502020204030204" pitchFamily="34" charset="0"/>
              </a:rPr>
              <a:t>Eldiven,  naylon poşet veya bez parçası </a:t>
            </a:r>
            <a:r>
              <a:rPr lang="tr-TR" altLang="en-US" sz="2600">
                <a:latin typeface="Calibri" panose="020F0502020204030204" pitchFamily="34" charset="0"/>
              </a:rPr>
              <a:t>ile tutularak ya da </a:t>
            </a:r>
            <a:r>
              <a:rPr lang="tr-TR" altLang="en-US" sz="2600" u="sng">
                <a:latin typeface="Calibri" panose="020F0502020204030204" pitchFamily="34" charset="0"/>
              </a:rPr>
              <a:t>ince uçlu bir pens </a:t>
            </a:r>
            <a:r>
              <a:rPr lang="tr-TR" altLang="en-US" sz="2600">
                <a:latin typeface="Calibri" panose="020F0502020204030204" pitchFamily="34" charset="0"/>
              </a:rPr>
              <a:t>veya </a:t>
            </a:r>
            <a:r>
              <a:rPr lang="tr-TR" altLang="en-US" sz="2600" u="sng">
                <a:latin typeface="Calibri" panose="020F0502020204030204" pitchFamily="34" charset="0"/>
              </a:rPr>
              <a:t>varsa kene çıkartma kartı </a:t>
            </a:r>
            <a:r>
              <a:rPr lang="tr-TR" altLang="en-US" sz="2600">
                <a:latin typeface="Calibri" panose="020F0502020204030204" pitchFamily="34" charset="0"/>
              </a:rPr>
              <a:t>ile ezilmeden çıkarılmalıdır.  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buFont typeface="Wingdings" panose="05000000000000000000" pitchFamily="2" charset="2"/>
              <a:buChar char="§"/>
            </a:pPr>
            <a:r>
              <a:rPr lang="tr-TR" altLang="en-US" sz="2600" u="sng">
                <a:latin typeface="Calibri" panose="020F0502020204030204" pitchFamily="34" charset="0"/>
              </a:rPr>
              <a:t>Çıkartılamıyorsa</a:t>
            </a:r>
            <a:r>
              <a:rPr lang="tr-TR" altLang="en-US" sz="2600">
                <a:latin typeface="Calibri" panose="020F0502020204030204" pitchFamily="34" charset="0"/>
              </a:rPr>
              <a:t> en kısa sürede bir sağlık kuruluşuna 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SzTx/>
              <a:buFontTx/>
              <a:buNone/>
            </a:pPr>
            <a:r>
              <a:rPr lang="tr-TR" altLang="en-US" sz="2600">
                <a:latin typeface="Calibri" panose="020F0502020204030204" pitchFamily="34" charset="0"/>
              </a:rPr>
              <a:t>   başvurulmalıdır. 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buFont typeface="Wingdings" panose="05000000000000000000" pitchFamily="2" charset="2"/>
              <a:buChar char="§"/>
            </a:pPr>
            <a:r>
              <a:rPr lang="tr-TR" altLang="en-US" sz="2600" b="1">
                <a:solidFill>
                  <a:srgbClr val="FF0000"/>
                </a:solidFill>
                <a:latin typeface="Calibri" panose="020F0502020204030204" pitchFamily="34" charset="0"/>
              </a:rPr>
              <a:t>Vücuda tutunan kene ne kadar erken çıkartılırsa hastalığa yakalanma riski de o kadar azalır.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ABA2C30-CF7B-963F-56B8-0CD8C8EF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81075"/>
            <a:ext cx="83613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tr-TR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Vücuda Tutunmuş Kene Görülürse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458F225E-1D85-7FD2-5B70-3FAA9DED9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72FD972F-1A18-4BC4-945E-D12509642254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15</a:t>
            </a:fld>
            <a:endParaRPr lang="tr-TR" altLang="en-US">
              <a:latin typeface="Calibri" panose="020F0502020204030204" pitchFamily="34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20A8CC6-6BF9-B655-183E-0F9835D37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13325"/>
            <a:ext cx="2643187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70DAB936-804C-393B-0A55-F3D2571A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2714625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083E64C9-1C1E-CF2A-0EA4-094A35FB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2714625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9702E055-418E-A125-84A9-AECE5B44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57563"/>
            <a:ext cx="2643188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9E6D8D5F-05B9-24D6-5E52-2CB186F54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13325"/>
            <a:ext cx="2643187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5" name="Rectangle 7">
            <a:extLst>
              <a:ext uri="{FF2B5EF4-FFF2-40B4-BE49-F238E27FC236}">
                <a16:creationId xmlns:a16="http://schemas.microsoft.com/office/drawing/2014/main" id="{2EEDBBF2-EA06-2027-5A55-51D4DB1EE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836613"/>
            <a:ext cx="66405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tr-TR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Kenenin pens ile çıkarılması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CD981D1C-A5A5-C4ED-51F5-32B2B7A1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01D3C9DC-F1B3-47E7-A6AB-97812478296C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16</a:t>
            </a:fld>
            <a:endParaRPr lang="tr-TR" altLang="en-US">
              <a:latin typeface="Calibri" panose="020F050202020403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6118B38-7787-8166-490D-10ADF2557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52513"/>
            <a:ext cx="7891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tr-TR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Yapıl</a:t>
            </a:r>
            <a:r>
              <a:rPr lang="tr-TR" altLang="en-US" sz="3600" b="1" u="sng">
                <a:solidFill>
                  <a:srgbClr val="FF0000"/>
                </a:solidFill>
                <a:latin typeface="Calibri" panose="020F0502020204030204" pitchFamily="34" charset="0"/>
              </a:rPr>
              <a:t>maması</a:t>
            </a:r>
            <a:r>
              <a:rPr lang="tr-TR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 Gerekenler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C43A321-D0E3-1565-1B2D-6EABA0AFB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7700"/>
            <a:ext cx="8072437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50000"/>
              </a:lnSpc>
            </a:pPr>
            <a:r>
              <a:rPr lang="tr-TR" altLang="en-US" sz="2600">
                <a:latin typeface="Calibri" panose="020F0502020204030204" pitchFamily="34" charset="0"/>
              </a:rPr>
              <a:t>Vücuda tutunmuş olan keneyi patlatmayın, ezmeyin, üzerine herhangi bir kimyasal madde (alkol, gaz yağı, kolonya) kesinlikle dökmeyin ve üzerine sigara bastırmayın.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DFFA5CFE-E0A8-DA52-A2B5-721E96EFB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437063"/>
            <a:ext cx="2659062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A6D8367E-EEC6-6D8A-8500-4FC1A81A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4365625"/>
            <a:ext cx="254793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C50BBD01-371E-992F-1835-5A415455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6DF62E2B-ED3A-4084-9FDA-BE9BBC5C0DCA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17</a:t>
            </a:fld>
            <a:endParaRPr lang="tr-TR" altLang="en-US">
              <a:latin typeface="Calibri" panose="020F050202020403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C894217-1621-4071-0DE7-550F7B0EF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908050"/>
            <a:ext cx="60483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tr-TR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Kene tutunmasından sonra </a:t>
            </a:r>
          </a:p>
          <a:p>
            <a:pPr algn="ctr" hangingPunct="1">
              <a:lnSpc>
                <a:spcPct val="100000"/>
              </a:lnSpc>
            </a:pPr>
            <a:r>
              <a:rPr lang="tr-TR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10 gün içinde </a:t>
            </a:r>
          </a:p>
          <a:p>
            <a:pPr algn="ctr" hangingPunct="1">
              <a:lnSpc>
                <a:spcPct val="100000"/>
              </a:lnSpc>
            </a:pPr>
            <a:endParaRPr lang="tr-TR" altLang="en-US" sz="2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954DF4C5-407E-337F-DAB7-D516702F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085850"/>
            <a:ext cx="1285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55C86ADA-EEFC-0286-27DC-22CE05E7D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62038"/>
            <a:ext cx="12144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E527A8BE-F820-41A2-A8E7-2C57B3DB0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17700"/>
            <a:ext cx="8356600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363"/>
              </a:spcBef>
            </a:pPr>
            <a:r>
              <a:rPr lang="tr-TR" altLang="en-US" sz="2600">
                <a:latin typeface="Calibri" panose="020F0502020204030204" pitchFamily="34" charset="0"/>
              </a:rPr>
              <a:t>Ateş</a:t>
            </a:r>
          </a:p>
          <a:p>
            <a:pPr algn="ctr" hangingPunct="1">
              <a:lnSpc>
                <a:spcPct val="100000"/>
              </a:lnSpc>
              <a:spcBef>
                <a:spcPts val="363"/>
              </a:spcBef>
            </a:pPr>
            <a:r>
              <a:rPr lang="tr-TR" altLang="en-US" sz="2600">
                <a:latin typeface="Calibri" panose="020F0502020204030204" pitchFamily="34" charset="0"/>
              </a:rPr>
              <a:t>Halsizlik</a:t>
            </a:r>
          </a:p>
          <a:p>
            <a:pPr algn="ctr" hangingPunct="1">
              <a:lnSpc>
                <a:spcPct val="100000"/>
              </a:lnSpc>
              <a:spcBef>
                <a:spcPts val="363"/>
              </a:spcBef>
            </a:pPr>
            <a:r>
              <a:rPr lang="tr-TR" altLang="en-US" sz="2600">
                <a:latin typeface="Calibri" panose="020F0502020204030204" pitchFamily="34" charset="0"/>
              </a:rPr>
              <a:t>İştahsızlık</a:t>
            </a:r>
          </a:p>
          <a:p>
            <a:pPr algn="ctr" hangingPunct="1">
              <a:lnSpc>
                <a:spcPct val="100000"/>
              </a:lnSpc>
              <a:spcBef>
                <a:spcPts val="363"/>
              </a:spcBef>
            </a:pPr>
            <a:r>
              <a:rPr lang="tr-TR" altLang="en-US" sz="2600">
                <a:latin typeface="Calibri" panose="020F0502020204030204" pitchFamily="34" charset="0"/>
              </a:rPr>
              <a:t>Karın ağrısı</a:t>
            </a:r>
          </a:p>
          <a:p>
            <a:pPr algn="ctr" hangingPunct="1">
              <a:lnSpc>
                <a:spcPct val="100000"/>
              </a:lnSpc>
              <a:spcBef>
                <a:spcPts val="363"/>
              </a:spcBef>
            </a:pPr>
            <a:r>
              <a:rPr lang="tr-TR" altLang="en-US" sz="2600">
                <a:latin typeface="Calibri" panose="020F0502020204030204" pitchFamily="34" charset="0"/>
              </a:rPr>
              <a:t>Baş ağrısı</a:t>
            </a:r>
          </a:p>
          <a:p>
            <a:pPr algn="ctr" hangingPunct="1">
              <a:lnSpc>
                <a:spcPct val="100000"/>
              </a:lnSpc>
              <a:spcBef>
                <a:spcPts val="363"/>
              </a:spcBef>
            </a:pPr>
            <a:r>
              <a:rPr lang="tr-TR" altLang="en-US" sz="2600">
                <a:latin typeface="Calibri" panose="020F0502020204030204" pitchFamily="34" charset="0"/>
              </a:rPr>
              <a:t>Bulantı</a:t>
            </a:r>
          </a:p>
          <a:p>
            <a:pPr algn="ctr" hangingPunct="1">
              <a:lnSpc>
                <a:spcPct val="100000"/>
              </a:lnSpc>
              <a:spcBef>
                <a:spcPts val="363"/>
              </a:spcBef>
            </a:pPr>
            <a:r>
              <a:rPr lang="tr-TR" altLang="en-US" sz="2600">
                <a:latin typeface="Calibri" panose="020F0502020204030204" pitchFamily="34" charset="0"/>
              </a:rPr>
              <a:t>Kusma</a:t>
            </a:r>
          </a:p>
          <a:p>
            <a:pPr algn="ctr" hangingPunct="1">
              <a:lnSpc>
                <a:spcPct val="100000"/>
              </a:lnSpc>
              <a:spcBef>
                <a:spcPts val="363"/>
              </a:spcBef>
            </a:pPr>
            <a:r>
              <a:rPr lang="tr-TR" altLang="en-US" sz="2600">
                <a:latin typeface="Calibri" panose="020F0502020204030204" pitchFamily="34" charset="0"/>
              </a:rPr>
              <a:t>İshal </a:t>
            </a:r>
          </a:p>
          <a:p>
            <a:pPr algn="ctr" hangingPunct="1">
              <a:lnSpc>
                <a:spcPct val="100000"/>
              </a:lnSpc>
              <a:spcBef>
                <a:spcPts val="363"/>
              </a:spcBef>
            </a:pPr>
            <a:r>
              <a:rPr lang="tr-TR" altLang="en-US" sz="2600">
                <a:latin typeface="Calibri" panose="020F0502020204030204" pitchFamily="34" charset="0"/>
              </a:rPr>
              <a:t>	</a:t>
            </a:r>
            <a:r>
              <a:rPr lang="tr-TR" altLang="en-US" sz="2600" b="1">
                <a:solidFill>
                  <a:srgbClr val="FF0000"/>
                </a:solidFill>
                <a:latin typeface="Calibri" panose="020F0502020204030204" pitchFamily="34" charset="0"/>
              </a:rPr>
              <a:t>şikayetleri ortaya çıkarsa hemen bir sağlık kuruluşuna başvurunuz.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163F525F-89FD-E639-FFC7-95A0D559E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200400"/>
            <a:ext cx="2436812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44D01114-ACD9-0C3D-F544-8444232A5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B2E3BEBE-4829-459E-88CA-5B0776B76BE7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18</a:t>
            </a:fld>
            <a:endParaRPr lang="tr-TR" altLang="en-US">
              <a:latin typeface="Calibri" panose="020F050202020403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107D23F-461B-B0D9-F4FA-1912074D3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412875"/>
            <a:ext cx="7127875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endParaRPr lang="tr-TR" altLang="en-US"/>
          </a:p>
          <a:p>
            <a:pPr hangingPunct="1">
              <a:lnSpc>
                <a:spcPct val="100000"/>
              </a:lnSpc>
            </a:pPr>
            <a:endParaRPr lang="tr-TR" altLang="en-US"/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800">
                <a:latin typeface="Calibri" panose="020F0502020204030204" pitchFamily="34" charset="0"/>
              </a:rPr>
              <a:t>Hastalık hayvanlarda belirti göstermeden seyrettiğinden hastalığın sık olarak görüldüğü bölgelerde bulunan hayvanlar sağlıklı görünse bile hastalığı bulaştırabilirler. Bu sebeple </a:t>
            </a:r>
            <a:r>
              <a:rPr lang="tr-TR" altLang="en-US" sz="2800" u="sng">
                <a:latin typeface="Calibri" panose="020F0502020204030204" pitchFamily="34" charset="0"/>
              </a:rPr>
              <a:t>hayvanların kanlarına, vücut sıvılarına veya dokularına çıplak el ile temas edilmemelidir</a:t>
            </a:r>
            <a:r>
              <a:rPr lang="tr-TR" altLang="en-US" sz="2800">
                <a:latin typeface="Calibri" panose="020F0502020204030204" pitchFamily="34" charset="0"/>
              </a:rPr>
              <a:t>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tr-TR" altLang="en-US" sz="2800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800">
                <a:latin typeface="Calibri" panose="020F0502020204030204" pitchFamily="34" charset="0"/>
              </a:rPr>
              <a:t> Ayrıca, </a:t>
            </a:r>
            <a:r>
              <a:rPr lang="tr-TR" altLang="en-US" sz="2800" u="sng">
                <a:latin typeface="Calibri" panose="020F0502020204030204" pitchFamily="34" charset="0"/>
              </a:rPr>
              <a:t>insanların kanlarına ve vücut sıvılarına da korunmasız (çıplak elle) temas edilmemelidir</a:t>
            </a:r>
            <a:r>
              <a:rPr lang="tr-TR" altLang="en-US" sz="280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E6439B2-E697-5DC5-27B0-178AEA787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68413"/>
            <a:ext cx="822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tr-TR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KKKK’dan Nasıl Korunurum?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543C141C-7F76-B9D2-429D-D406065D7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64C4DEF6-C5A6-4730-95AF-28E391E0C280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19</a:t>
            </a:fld>
            <a:endParaRPr lang="tr-TR" altLang="en-US">
              <a:latin typeface="Calibri" panose="020F0502020204030204" pitchFamily="34" charset="0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46C47568-3A02-F018-9375-5846787F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00438"/>
            <a:ext cx="506253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C8CFC0E5-7D46-675D-FA0B-0EDA3EBB7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196975"/>
            <a:ext cx="74168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800">
                <a:latin typeface="Calibri" panose="020F0502020204030204" pitchFamily="34" charset="0"/>
              </a:rPr>
              <a:t> Hayvanlarda kene mücadelesi yapılmalıdır. Hayvan sahipleri, hayvanlarını kene ve diğer dış parazitlere karşı uygun ilaçlarla doğru zaman, doz ve aralıklarla yılda en az dört kez ilaçlamalıdır.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tr-TR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DC7FDC16-854D-0F10-6B3C-1191E8871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0A7C5F0E-1119-4C19-A86F-90004D8EE1FA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2</a:t>
            </a:fld>
            <a:endParaRPr lang="tr-TR" altLang="en-US">
              <a:latin typeface="Calibri" panose="020F0502020204030204" pitchFamily="34" charset="0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53C3F3FD-09D6-5503-529A-FC3BD2143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052513"/>
            <a:ext cx="88582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tr-TR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Kırım-Kongo Kanamalı Ateşi (KKKA) Nedir?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2ED88A8-5780-26C4-651C-A9A54EBF8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9138"/>
            <a:ext cx="828040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tr-TR" altLang="en-US" sz="2600">
                <a:latin typeface="Calibri" panose="020F0502020204030204" pitchFamily="34" charset="0"/>
              </a:rPr>
              <a:t>Kırım-Kongo Kanamalı Ateşi (KKKA), çoğunlukla keneler aracılığıyla hayvanlardan insanlara bulaştırılan mikrobik bir hastalıktır. </a:t>
            </a:r>
          </a:p>
          <a:p>
            <a:pPr hangingPunct="1">
              <a:lnSpc>
                <a:spcPct val="150000"/>
              </a:lnSpc>
            </a:pPr>
            <a:r>
              <a:rPr lang="tr-TR" altLang="en-US" sz="2600">
                <a:latin typeface="Calibri" panose="020F0502020204030204" pitchFamily="34" charset="0"/>
              </a:rPr>
              <a:t>Ancak, hastalık hayvanlarda belirtisiz seyrederken insanlarda öldürücü olabilmektedir.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9E3A9913-0B8B-F629-55C7-25EC09F33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BD358D2A-707F-453A-8248-1A0DF9BBD31C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20</a:t>
            </a:fld>
            <a:endParaRPr lang="tr-TR" altLang="en-US">
              <a:latin typeface="Calibri" panose="020F050202020403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1C5B17A-60D1-632A-2B5A-422683011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96975"/>
            <a:ext cx="7632700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tr-TR" altLang="en-US" sz="2600" b="1">
                <a:solidFill>
                  <a:srgbClr val="FF0000"/>
                </a:solidFill>
                <a:latin typeface="Calibri" panose="020F0502020204030204" pitchFamily="34" charset="0"/>
              </a:rPr>
              <a:t>Kırım Kongo Kanamalı Ateşinin Aşısı Var mıdır?</a:t>
            </a:r>
          </a:p>
          <a:p>
            <a:pPr hangingPunct="1">
              <a:lnSpc>
                <a:spcPct val="90000"/>
              </a:lnSpc>
            </a:pPr>
            <a:endParaRPr lang="tr-TR" altLang="en-US" sz="26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</a:pPr>
            <a:r>
              <a:rPr lang="tr-TR" altLang="en-US" sz="2600" b="1">
                <a:latin typeface="Calibri" panose="020F0502020204030204" pitchFamily="34" charset="0"/>
              </a:rPr>
              <a:t>Hayır.</a:t>
            </a:r>
            <a:r>
              <a:rPr lang="tr-TR" altLang="en-US" sz="2600">
                <a:latin typeface="Calibri" panose="020F0502020204030204" pitchFamily="34" charset="0"/>
              </a:rPr>
              <a:t> Ancak aşı geliştirme çalışmaları yoğun bir şekilde devam etmektedir.</a:t>
            </a:r>
          </a:p>
          <a:p>
            <a:pPr hangingPunct="1">
              <a:lnSpc>
                <a:spcPct val="90000"/>
              </a:lnSpc>
            </a:pPr>
            <a:endParaRPr lang="tr-TR" altLang="en-US" sz="260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</a:pPr>
            <a:r>
              <a:rPr lang="tr-TR" altLang="en-US" sz="2600" b="1">
                <a:solidFill>
                  <a:srgbClr val="FF0000"/>
                </a:solidFill>
                <a:latin typeface="Calibri" panose="020F0502020204030204" pitchFamily="34" charset="0"/>
              </a:rPr>
              <a:t>Kırım-Kongo Kanamalı Ateşinin Tedavisi Var mıdır? </a:t>
            </a:r>
          </a:p>
          <a:p>
            <a:pPr hangingPunct="1">
              <a:lnSpc>
                <a:spcPct val="90000"/>
              </a:lnSpc>
            </a:pPr>
            <a:br>
              <a:rPr lang="tr-TR" altLang="en-US" sz="2600" b="1">
                <a:solidFill>
                  <a:srgbClr val="0000FF"/>
                </a:solidFill>
                <a:latin typeface="Calibri" panose="020F0502020204030204" pitchFamily="34" charset="0"/>
              </a:rPr>
            </a:br>
            <a:r>
              <a:rPr lang="tr-TR" altLang="en-US" sz="2600">
                <a:latin typeface="Calibri" panose="020F0502020204030204" pitchFamily="34" charset="0"/>
              </a:rPr>
              <a:t>Hastalığın kesin bir tedavisi </a:t>
            </a:r>
            <a:r>
              <a:rPr lang="tr-TR" altLang="en-US" sz="2600" b="1">
                <a:latin typeface="Calibri" panose="020F0502020204030204" pitchFamily="34" charset="0"/>
              </a:rPr>
              <a:t>bulunmamaktadır. </a:t>
            </a:r>
            <a:r>
              <a:rPr lang="tr-TR" altLang="en-US" sz="2600">
                <a:latin typeface="Calibri" panose="020F0502020204030204" pitchFamily="34" charset="0"/>
              </a:rPr>
              <a:t>Ancak  tedavi,hastaya verilen destek tedavi ile sağlanmaktadır</a:t>
            </a:r>
          </a:p>
          <a:p>
            <a:pPr hangingPunct="1">
              <a:lnSpc>
                <a:spcPct val="90000"/>
              </a:lnSpc>
            </a:pPr>
            <a:endParaRPr lang="tr-TR" altLang="en-US" sz="260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</a:pPr>
            <a:endParaRPr lang="tr-TR" altLang="en-US" sz="26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7460E06D-3412-FFA2-C496-0FF796203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D4E5151F-53D0-4542-A4B3-AAC806A192C4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21</a:t>
            </a:fld>
            <a:endParaRPr lang="tr-TR" altLang="en-US">
              <a:latin typeface="Calibri" panose="020F0502020204030204" pitchFamily="34" charset="0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8CE1FF2E-BECD-3EE4-F1A4-BFEDB015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998538"/>
            <a:ext cx="3082925" cy="58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E78EBF7C-4633-BCC5-AD41-CDA4AA54E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1C165AC5-136F-4BEB-A506-093501AE91EF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22</a:t>
            </a:fld>
            <a:endParaRPr lang="tr-TR" altLang="en-US">
              <a:latin typeface="Calibri" panose="020F0502020204030204" pitchFamily="34" charset="0"/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8F0B54A8-0B2C-F0CC-0929-C0BB51E6D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96950"/>
            <a:ext cx="8820150" cy="552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C22C04AE-B3FC-F761-B4A1-D1144A6E3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5051CACA-7692-48F3-B393-8CB7A7BD586D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23</a:t>
            </a:fld>
            <a:endParaRPr lang="tr-TR" altLang="en-US">
              <a:latin typeface="Calibri" panose="020F0502020204030204" pitchFamily="34" charset="0"/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D6DBCE49-7F2A-916B-7B9C-64F4F50A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981075"/>
            <a:ext cx="6221412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1EC64D45-F152-B6A5-9447-8CC62AFF3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E960B7D1-ACE3-465D-856D-9883E3C72B0E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24</a:t>
            </a:fld>
            <a:endParaRPr lang="tr-TR" altLang="en-US">
              <a:latin typeface="Calibri" panose="020F050202020403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791B2F3-5095-FBB9-FA96-04FDA8F97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276475"/>
            <a:ext cx="759936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tr-TR" altLang="en-US" sz="3300" b="1">
                <a:latin typeface="Calibri" panose="020F0502020204030204" pitchFamily="34" charset="0"/>
              </a:rPr>
              <a:t>Teşekkür Ederiz..</a:t>
            </a:r>
            <a:br>
              <a:rPr lang="tr-TR" altLang="en-US" sz="2600">
                <a:latin typeface="Calibri" panose="020F0502020204030204" pitchFamily="34" charset="0"/>
              </a:rPr>
            </a:br>
            <a:br>
              <a:rPr lang="tr-TR" altLang="en-US" sz="2600">
                <a:latin typeface="Calibri" panose="020F0502020204030204" pitchFamily="34" charset="0"/>
              </a:rPr>
            </a:br>
            <a:br>
              <a:rPr lang="tr-TR" altLang="en-US" sz="2600">
                <a:latin typeface="Calibri" panose="020F0502020204030204" pitchFamily="34" charset="0"/>
              </a:rPr>
            </a:br>
            <a:br>
              <a:rPr lang="tr-TR" altLang="en-US" sz="2600">
                <a:latin typeface="Calibri" panose="020F0502020204030204" pitchFamily="34" charset="0"/>
              </a:rPr>
            </a:br>
            <a:r>
              <a:rPr lang="tr-TR" altLang="en-US" sz="2600">
                <a:latin typeface="Calibri" panose="020F0502020204030204" pitchFamily="34" charset="0"/>
              </a:rPr>
              <a:t>Türkiye Halk Sağlığı Kurumu</a:t>
            </a:r>
            <a:br>
              <a:rPr lang="tr-TR" altLang="en-US" sz="2600">
                <a:latin typeface="Calibri" panose="020F0502020204030204" pitchFamily="34" charset="0"/>
              </a:rPr>
            </a:br>
            <a:r>
              <a:rPr lang="tr-TR" altLang="en-US" sz="2600">
                <a:latin typeface="Calibri" panose="020F0502020204030204" pitchFamily="34" charset="0"/>
              </a:rPr>
              <a:t>Zoonotik ve Vektörel Hastalıklar Daire Başkanlığı </a:t>
            </a:r>
            <a:br>
              <a:rPr lang="tr-TR" altLang="en-US" sz="2600">
                <a:latin typeface="Calibri" panose="020F0502020204030204" pitchFamily="34" charset="0"/>
              </a:rPr>
            </a:br>
            <a:br>
              <a:rPr lang="tr-TR" altLang="en-US" sz="2600">
                <a:latin typeface="Calibri" panose="020F0502020204030204" pitchFamily="34" charset="0"/>
              </a:rPr>
            </a:br>
            <a:br>
              <a:rPr lang="tr-TR" altLang="en-US" sz="2600">
                <a:latin typeface="Calibri" panose="020F0502020204030204" pitchFamily="34" charset="0"/>
              </a:rPr>
            </a:br>
            <a:endParaRPr lang="tr-TR" altLang="en-US" sz="26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5F66D976-4345-0D60-3EE4-156644D0E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65CCF695-E926-4E80-A2CF-ED5218358186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3</a:t>
            </a:fld>
            <a:endParaRPr lang="tr-TR" altLang="en-US">
              <a:latin typeface="Calibri" panose="020F0502020204030204" pitchFamily="34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BBDA80F-39B0-E986-99AB-F5D4B9334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513"/>
            <a:ext cx="60483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r-TR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KKKA Nasıl Bulaşır?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48EF098-F72B-C6FD-AE1B-53EA18197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5438" y="1738313"/>
            <a:ext cx="6000751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363"/>
              </a:spcBef>
            </a:pPr>
            <a:r>
              <a:rPr lang="tr-TR" altLang="en-US" sz="2600">
                <a:latin typeface="Calibri" panose="020F0502020204030204" pitchFamily="34" charset="0"/>
              </a:rPr>
              <a:t>             Daha çok vücudumuza </a:t>
            </a:r>
            <a:r>
              <a:rPr lang="tr-TR" altLang="en-US" sz="2600" b="1" u="sng">
                <a:latin typeface="Calibri" panose="020F0502020204030204" pitchFamily="34" charset="0"/>
              </a:rPr>
              <a:t>kene tutunması </a:t>
            </a:r>
            <a:r>
              <a:rPr lang="tr-TR" altLang="en-US" sz="2600">
                <a:latin typeface="Calibri" panose="020F0502020204030204" pitchFamily="34" charset="0"/>
              </a:rPr>
              <a:t>ile bulaşmakla birlikte;</a:t>
            </a:r>
          </a:p>
          <a:p>
            <a:pPr lvl="1" hangingPunct="1">
              <a:lnSpc>
                <a:spcPct val="100000"/>
              </a:lnSpc>
              <a:spcBef>
                <a:spcPts val="363"/>
              </a:spcBef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Kenelerin çıplak elle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SzTx/>
              <a:buFontTx/>
              <a:buNone/>
            </a:pPr>
            <a:r>
              <a:rPr lang="tr-TR" altLang="en-US" sz="2600">
                <a:latin typeface="Calibri" panose="020F0502020204030204" pitchFamily="34" charset="0"/>
              </a:rPr>
              <a:t>    çıkarılması ya da ezilmesi ile</a:t>
            </a:r>
          </a:p>
          <a:p>
            <a:pPr lvl="1" hangingPunct="1">
              <a:lnSpc>
                <a:spcPct val="100000"/>
              </a:lnSpc>
              <a:spcBef>
                <a:spcPts val="363"/>
              </a:spcBef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Hasta insanların tükürük ve 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SzTx/>
              <a:buFontTx/>
              <a:buNone/>
            </a:pPr>
            <a:r>
              <a:rPr lang="tr-TR" altLang="en-US" sz="2600">
                <a:latin typeface="Calibri" panose="020F0502020204030204" pitchFamily="34" charset="0"/>
              </a:rPr>
              <a:t>    kan gibi vücut sıvılarına 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SzTx/>
              <a:buFontTx/>
              <a:buNone/>
            </a:pPr>
            <a:r>
              <a:rPr lang="tr-TR" altLang="en-US" sz="2600">
                <a:latin typeface="Calibri" panose="020F0502020204030204" pitchFamily="34" charset="0"/>
              </a:rPr>
              <a:t>    temas etmekle,</a:t>
            </a:r>
          </a:p>
          <a:p>
            <a:pPr lvl="1" hangingPunct="1">
              <a:lnSpc>
                <a:spcPct val="100000"/>
              </a:lnSpc>
              <a:spcBef>
                <a:spcPts val="363"/>
              </a:spcBef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Mikrobu taşıyan hayvanların kanları, vücut sıvıları ve dokularına korunmasız temasla da bulaşabilir.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446FC1A-F232-286D-B485-B1506483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917700"/>
            <a:ext cx="3929062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CB95D1D3-3B4D-7A0C-6966-7345E175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716338"/>
            <a:ext cx="38576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14E86257-A4FD-6FD1-6D50-251EE16E4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232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00882D5-E870-2DC1-BFD0-8C06D839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339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D56C0450-9532-3DD1-DD7C-37C13BA5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12875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232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4497757-D364-D2D6-3C27-77D44B91B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1485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232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79BEF731-1764-FC86-AE1C-A93D295B0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1485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232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Rectangle 6">
            <a:extLst>
              <a:ext uri="{FF2B5EF4-FFF2-40B4-BE49-F238E27FC236}">
                <a16:creationId xmlns:a16="http://schemas.microsoft.com/office/drawing/2014/main" id="{79553D3B-EF53-0490-FFC6-8DF519E09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243013"/>
            <a:ext cx="5327650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300">
                <a:latin typeface="Calibri" panose="020F0502020204030204" pitchFamily="34" charset="0"/>
              </a:rPr>
              <a:t> Keneler halk arasında </a:t>
            </a:r>
            <a:r>
              <a:rPr lang="tr-TR" altLang="en-US" sz="2300" b="1" u="sng">
                <a:latin typeface="Calibri" panose="020F0502020204030204" pitchFamily="34" charset="0"/>
              </a:rPr>
              <a:t>yavsı, sakırga, kerni </a:t>
            </a:r>
            <a:r>
              <a:rPr lang="tr-TR" altLang="en-US" sz="2300">
                <a:latin typeface="Calibri" panose="020F0502020204030204" pitchFamily="34" charset="0"/>
              </a:rPr>
              <a:t>gibi isimlerle bilinmektedir.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300">
                <a:latin typeface="Calibri" panose="020F0502020204030204" pitchFamily="34" charset="0"/>
              </a:rPr>
              <a:t> Kenelerin yoğun olarak bulunduğu yerler özellikle hayvancılığın yapıldığı; orman kenarı parçalı arazi yapısına sahip çalı ve çırpılı alanlar ile otlakların bulunduğu yerlerdir. Ülkemiz kenelerin yaşamaları için coğrafi açıdan oldukça uygun bir yapıya sahiptir.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tr-TR" altLang="en-US" sz="23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DC84498B-1D3B-0CE9-50B4-8BA01328E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1EBCFF7F-D16E-4497-899F-0FF4EB3F316E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5</a:t>
            </a:fld>
            <a:endParaRPr lang="tr-TR" altLang="en-US">
              <a:latin typeface="Calibri" panose="020F050202020403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643B9C8-0A0B-5915-DCC0-483A7915B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578643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B9176F11-8802-E532-D0CC-CF227364B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3213100"/>
            <a:ext cx="685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tr-TR" altLang="en-US">
                <a:solidFill>
                  <a:srgbClr val="000000"/>
                </a:solidFill>
                <a:latin typeface="Calibri" panose="020F0502020204030204" pitchFamily="34" charset="0"/>
              </a:rPr>
              <a:t>Larva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90A46D9-487D-DDC6-1999-CF3950A34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3213100"/>
            <a:ext cx="6397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tr-TR" altLang="en-US">
                <a:solidFill>
                  <a:srgbClr val="000000"/>
                </a:solidFill>
                <a:latin typeface="Calibri" panose="020F0502020204030204" pitchFamily="34" charset="0"/>
              </a:rPr>
              <a:t>Nimf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75E2C21-7FE1-BAAB-09C8-38A000066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213100"/>
            <a:ext cx="2447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tr-TR" altLang="en-US">
                <a:latin typeface="Calibri" panose="020F0502020204030204" pitchFamily="34" charset="0"/>
              </a:rPr>
              <a:t>Erkek Erişkin Kene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6D9E25A1-2A77-6CCB-95B5-51CE27A2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213100"/>
            <a:ext cx="20002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tr-TR" altLang="en-US">
                <a:latin typeface="Calibri" panose="020F0502020204030204" pitchFamily="34" charset="0"/>
              </a:rPr>
              <a:t>Dişi Erişkin Kene</a:t>
            </a:r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453C6167-BB38-120B-6681-95B097883B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61150" y="1052513"/>
            <a:ext cx="2209800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58EDD0AA-ACBC-DB0A-8923-C3C0B54CD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713" y="3141663"/>
            <a:ext cx="28082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r-TR" altLang="en-US">
                <a:latin typeface="Calibri" panose="020F0502020204030204" pitchFamily="34" charset="0"/>
              </a:rPr>
              <a:t>Nimf (deriye yapışmış)</a:t>
            </a:r>
          </a:p>
        </p:txBody>
      </p:sp>
      <p:sp>
        <p:nvSpPr>
          <p:cNvPr id="7177" name="AutoShape 9">
            <a:extLst>
              <a:ext uri="{FF2B5EF4-FFF2-40B4-BE49-F238E27FC236}">
                <a16:creationId xmlns:a16="http://schemas.microsoft.com/office/drawing/2014/main" id="{9217CEF8-6DE4-6D96-D7A7-B777D66D7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3663" y="3932238"/>
            <a:ext cx="22288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AutoShape 10">
            <a:extLst>
              <a:ext uri="{FF2B5EF4-FFF2-40B4-BE49-F238E27FC236}">
                <a16:creationId xmlns:a16="http://schemas.microsoft.com/office/drawing/2014/main" id="{77D1125A-7460-A2EF-7B10-C53BA5C5EF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2325" y="3963988"/>
            <a:ext cx="20669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AutoShape 11">
            <a:extLst>
              <a:ext uri="{FF2B5EF4-FFF2-40B4-BE49-F238E27FC236}">
                <a16:creationId xmlns:a16="http://schemas.microsoft.com/office/drawing/2014/main" id="{ECF4D62C-0253-4945-2971-06B5B97000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0513" y="3987800"/>
            <a:ext cx="2057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1E924BEB-BE70-8951-D98B-2F9ECD4F3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2188"/>
            <a:ext cx="27860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tr-TR" altLang="en-US">
                <a:latin typeface="Calibri" panose="020F0502020204030204" pitchFamily="34" charset="0"/>
              </a:rPr>
              <a:t>Erkek Erişkin Hyalomma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26021BEE-6E66-5C32-4D70-E4AD49C6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6059488"/>
            <a:ext cx="28575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r-TR" altLang="en-US">
                <a:latin typeface="Calibri" panose="020F0502020204030204" pitchFamily="34" charset="0"/>
              </a:rPr>
              <a:t>Dişi Erişkin Hyalomma</a:t>
            </a:r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52600261-0246-4BC2-C08A-7B5FC37C4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5949950"/>
            <a:ext cx="23050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r-TR" altLang="en-US">
                <a:latin typeface="Calibri" panose="020F0502020204030204" pitchFamily="34" charset="0"/>
              </a:rPr>
              <a:t>Dişi Erişkin Hyalomma </a:t>
            </a:r>
          </a:p>
          <a:p>
            <a:pPr algn="ctr">
              <a:lnSpc>
                <a:spcPct val="100000"/>
              </a:lnSpc>
            </a:pPr>
            <a:r>
              <a:rPr lang="tr-TR" altLang="en-US">
                <a:latin typeface="Calibri" panose="020F0502020204030204" pitchFamily="34" charset="0"/>
              </a:rPr>
              <a:t>kan emmiş</a:t>
            </a:r>
          </a:p>
        </p:txBody>
      </p:sp>
      <p:pic>
        <p:nvPicPr>
          <p:cNvPr id="7183" name="Picture 15">
            <a:extLst>
              <a:ext uri="{FF2B5EF4-FFF2-40B4-BE49-F238E27FC236}">
                <a16:creationId xmlns:a16="http://schemas.microsoft.com/office/drawing/2014/main" id="{6926C740-002E-4684-247D-D3CFFF4D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041400"/>
            <a:ext cx="22098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4" name="Picture 16">
            <a:extLst>
              <a:ext uri="{FF2B5EF4-FFF2-40B4-BE49-F238E27FC236}">
                <a16:creationId xmlns:a16="http://schemas.microsoft.com/office/drawing/2014/main" id="{A93D1363-8634-8E9F-4A1B-C3D87410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924300"/>
            <a:ext cx="2222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5" name="Picture 17">
            <a:extLst>
              <a:ext uri="{FF2B5EF4-FFF2-40B4-BE49-F238E27FC236}">
                <a16:creationId xmlns:a16="http://schemas.microsoft.com/office/drawing/2014/main" id="{70217685-52C9-91CB-03F5-F5136E98A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057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18">
            <a:extLst>
              <a:ext uri="{FF2B5EF4-FFF2-40B4-BE49-F238E27FC236}">
                <a16:creationId xmlns:a16="http://schemas.microsoft.com/office/drawing/2014/main" id="{54E64AF5-BC9E-B8CE-9143-1C5F894AB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987800"/>
            <a:ext cx="2057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8AF71EF7-9F1A-D68A-5382-E84AF403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32DEDDDF-C4DE-4BB7-A92C-38979A0B3E41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6</a:t>
            </a:fld>
            <a:endParaRPr lang="tr-TR" altLang="en-US">
              <a:latin typeface="Calibri" panose="020F050202020403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53DB5FC-1846-58A5-D735-639434FC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862888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9F0DC733-3172-27BB-C78A-D39241BF3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19E138C2-89BC-4A90-97F4-EF00628D1C68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7</a:t>
            </a:fld>
            <a:endParaRPr lang="tr-TR" altLang="en-US">
              <a:latin typeface="Calibri" panose="020F050202020403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4C38490-DA5E-8CE1-50F6-71B73A39E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812087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AEADF058-C3B3-F9F1-00A0-FAB36E1A6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DFF8ADFE-95CE-435A-B2BF-C3C301FD8C40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8</a:t>
            </a:fld>
            <a:endParaRPr lang="tr-TR" altLang="en-US">
              <a:latin typeface="Calibri" panose="020F050202020403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660071DE-AB6C-8615-EC02-015EAC7F8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513"/>
            <a:ext cx="60483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r-TR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Kimler Risk Altındadır?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2E86B19-72E6-E6A3-6E03-9099035CC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5438" y="1738313"/>
            <a:ext cx="6000751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363"/>
              </a:spcBef>
            </a:pPr>
            <a:r>
              <a:rPr lang="tr-TR" altLang="en-US" sz="2600"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FB0AAD7B-C110-231B-0ACC-91B7107E6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44675"/>
            <a:ext cx="7704138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Tarım ve hayvancılıkla uğraşanlar,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 Kasaplar,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 Çobanlar,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 Mezbaha çalışanları,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 Veterinerler ,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 Kamp ve piknik yapanlar, </a:t>
            </a:r>
          </a:p>
          <a:p>
            <a:pPr hangingPunct="1">
              <a:lnSpc>
                <a:spcPct val="1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tr-TR" altLang="en-US" sz="2600">
                <a:latin typeface="Calibri" panose="020F0502020204030204" pitchFamily="34" charset="0"/>
              </a:rPr>
              <a:t> Korunmasız olarak yeşil alanlarda (Bahçe, bağ, tarla, orman ve orman kenarı tarım arazisi vb.) bulunanlar risk altındadır.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864BD880-7CD6-DD50-305A-6881DDFCA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</a:pPr>
            <a:fld id="{ADBE21D7-9594-4CCB-8DDC-4082ADCB6275}" type="slidenum">
              <a:rPr lang="tr-TR" altLang="en-US"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9</a:t>
            </a:fld>
            <a:endParaRPr lang="tr-TR" altLang="en-US">
              <a:latin typeface="Calibri" panose="020F0502020204030204" pitchFamily="34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AD292B12-E312-2C6D-7E08-79231E6BE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268413"/>
            <a:ext cx="7529512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tr-TR" altLang="en-US"/>
          </a:p>
          <a:p>
            <a:pPr algn="ctr" hangingPunct="1">
              <a:lnSpc>
                <a:spcPct val="100000"/>
              </a:lnSpc>
            </a:pPr>
            <a:endParaRPr lang="tr-TR" altLang="en-US"/>
          </a:p>
          <a:p>
            <a:pPr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tr-TR" altLang="en-US" sz="2900">
                <a:latin typeface="Calibri" panose="020F0502020204030204" pitchFamily="34" charset="0"/>
              </a:rPr>
              <a:t> </a:t>
            </a:r>
            <a:r>
              <a:rPr lang="tr-TR" altLang="en-US" sz="3200">
                <a:latin typeface="Calibri" panose="020F0502020204030204" pitchFamily="34" charset="0"/>
              </a:rPr>
              <a:t>Kuluçka süresi, mikrobun vücuda girmesinden sonra hastalık belirtilerinin başlamasına kadar geçen süredir.</a:t>
            </a:r>
          </a:p>
          <a:p>
            <a:pPr hangingPunct="1">
              <a:lnSpc>
                <a:spcPct val="120000"/>
              </a:lnSpc>
              <a:buClrTx/>
              <a:buSzTx/>
              <a:buFontTx/>
              <a:buNone/>
            </a:pPr>
            <a:endParaRPr lang="tr-TR" altLang="en-US" sz="3200">
              <a:latin typeface="Calibri" panose="020F0502020204030204" pitchFamily="34" charset="0"/>
            </a:endParaRPr>
          </a:p>
          <a:p>
            <a:pPr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tr-TR" altLang="en-US" sz="3200">
                <a:latin typeface="Calibri" panose="020F0502020204030204" pitchFamily="34" charset="0"/>
              </a:rPr>
              <a:t> Bu süre KKKA hastalığında kene tutunmasından sonra    genellikle 1-3 gündür; en fazla 9 gün olabilmektedir.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br>
              <a:rPr lang="tr-TR" altLang="en-US" sz="3200" i="1">
                <a:latin typeface="Calibri" panose="020F0502020204030204" pitchFamily="34" charset="0"/>
              </a:rPr>
            </a:br>
            <a:r>
              <a:rPr lang="tr-TR" altLang="en-US" sz="3200"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D3D03602-344C-49A5-2292-9974A954C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878263"/>
            <a:ext cx="3429000" cy="22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EAFE850-E620-71A1-85E7-CACC3B07B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813175"/>
            <a:ext cx="3214688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4BCA7EA1-CFD6-BD3E-8826-55BF2B910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52513"/>
            <a:ext cx="85693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r-TR" alt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KKKA’nın Kuluçka Süresi Ne Kadardır?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Ekran Gösterisi (4:3)</PresentationFormat>
  <Slides>24</Slides>
  <Notes>24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adem ağtas</cp:lastModifiedBy>
  <cp:revision>2</cp:revision>
  <cp:lastPrinted>1601-01-01T00:00:00Z</cp:lastPrinted>
  <dcterms:created xsi:type="dcterms:W3CDTF">1601-01-01T00:00:00Z</dcterms:created>
  <dcterms:modified xsi:type="dcterms:W3CDTF">2025-06-02T11:36:37Z</dcterms:modified>
</cp:coreProperties>
</file>